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733" autoAdjust="0"/>
  </p:normalViewPr>
  <p:slideViewPr>
    <p:cSldViewPr>
      <p:cViewPr varScale="1">
        <p:scale>
          <a:sx n="68" d="100"/>
          <a:sy n="68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Launchpad</a:t>
            </a:r>
            <a:r>
              <a:rPr lang="en-US" baseline="0" dirty="0"/>
              <a:t>: nothing new here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Project Browser: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Buttons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Control Logic Filter – Display filter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New Code Block – Create new code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Execution Order – Change execution order of blocks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Status – Shows which blocks are enabled to run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Code Blocks – Change display order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Sort Memory – Change display order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Control Logic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Configuration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Tools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Debug View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NOTE: Message Dump – enables dump to Do-more Logger, $</a:t>
            </a:r>
            <a:r>
              <a:rPr lang="en-US" baseline="0" dirty="0" err="1"/>
              <a:t>EnableMsgDump</a:t>
            </a:r>
            <a:r>
              <a:rPr lang="en-US" baseline="0" dirty="0"/>
              <a:t> (ST36)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Data View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PID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System Configuration</a:t>
            </a:r>
          </a:p>
          <a:p>
            <a:r>
              <a:rPr lang="en-US" sz="2000" dirty="0"/>
              <a:t>(CPU Configuration)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Built-In Ethernet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7239000" cy="12192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10Base-T / 100Base-T RJ45 connector</a:t>
            </a:r>
          </a:p>
          <a:p>
            <a:r>
              <a:rPr lang="en-US" dirty="0"/>
              <a:t>Isolated, full duplex, ESD &amp; surge protection</a:t>
            </a:r>
          </a:p>
          <a:p>
            <a:r>
              <a:rPr lang="en-US" dirty="0"/>
              <a:t>10 / 100 Mbps</a:t>
            </a:r>
          </a:p>
          <a:p>
            <a:r>
              <a:rPr lang="en-US" dirty="0"/>
              <a:t>Patch (straight-thru) or crossover cabling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066800"/>
            <a:ext cx="10572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Down Arrow 21"/>
          <p:cNvSpPr/>
          <p:nvPr/>
        </p:nvSpPr>
        <p:spPr>
          <a:xfrm rot="16200000">
            <a:off x="7772400" y="3048001"/>
            <a:ext cx="3810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57775"/>
            <a:ext cx="16192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54121"/>
            <a:ext cx="1057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83505"/>
            <a:ext cx="2874169" cy="152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15890"/>
            <a:ext cx="2890361" cy="148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63512"/>
              </p:ext>
            </p:extLst>
          </p:nvPr>
        </p:nvGraphicFramePr>
        <p:xfrm>
          <a:off x="246018" y="3141618"/>
          <a:ext cx="7467600" cy="271272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{16D9F66E-5EB9-4882-86FB-DCBF35E3C3E4}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PROTOCOL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NOTES: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PROTOCOL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NOTES: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Do-more programming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Always enabled – serves up all </a:t>
                      </a:r>
                      <a:r>
                        <a:rPr lang="en-US" sz="900" b="1" dirty="0"/>
                        <a:t>Do-more</a:t>
                      </a:r>
                      <a:r>
                        <a:rPr lang="en-US" sz="900" b="0" baseline="0" dirty="0"/>
                        <a:t> memory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SMTP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EMAIL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/>
                        <a:t>Peerlink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PEERLINK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SNTP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NETTIME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Modbus 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Client (master)</a:t>
                      </a:r>
                      <a:r>
                        <a:rPr lang="en-US" sz="900" baseline="0" dirty="0"/>
                        <a:t> – </a:t>
                      </a:r>
                      <a:r>
                        <a:rPr lang="en-US" sz="900" b="1" baseline="0" dirty="0"/>
                        <a:t>MRX / MWX</a:t>
                      </a:r>
                    </a:p>
                    <a:p>
                      <a:pPr algn="ctr"/>
                      <a:r>
                        <a:rPr lang="en-US" sz="900" baseline="0" dirty="0"/>
                        <a:t>Server (slave) – serves up </a:t>
                      </a:r>
                      <a:r>
                        <a:rPr lang="en-US" sz="900" b="1" baseline="0" dirty="0"/>
                        <a:t>MI, MC, MIR, MHR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Custom UDP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PACKETIN, PACKETOUT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/>
                        <a:t>DirectLOGIC</a:t>
                      </a:r>
                      <a:r>
                        <a:rPr lang="en-US" sz="900" dirty="0"/>
                        <a:t> RX/WX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Always</a:t>
                      </a:r>
                      <a:r>
                        <a:rPr lang="en-US" sz="900" baseline="0" dirty="0"/>
                        <a:t> enabled – serves up </a:t>
                      </a:r>
                      <a:r>
                        <a:rPr lang="en-US" sz="900" b="1" baseline="0" dirty="0"/>
                        <a:t>DLX, DLY, DLC, DLV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Custom TCP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Client (master) – </a:t>
                      </a:r>
                      <a:r>
                        <a:rPr lang="en-US" sz="900" b="1" dirty="0"/>
                        <a:t>OPENTCP, STREAMIN, STREAMOUT</a:t>
                      </a:r>
                    </a:p>
                    <a:p>
                      <a:pPr algn="ctr"/>
                      <a:r>
                        <a:rPr lang="en-US" sz="900" dirty="0"/>
                        <a:t>Server (slave) – </a:t>
                      </a:r>
                      <a:r>
                        <a:rPr lang="en-US" sz="900" b="1" dirty="0"/>
                        <a:t>TCPLISTEN, STREAMIN, STREAMOUT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K-sequence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Server</a:t>
                      </a:r>
                      <a:r>
                        <a:rPr lang="en-US" sz="900" baseline="0" dirty="0"/>
                        <a:t> (slave) – serves up </a:t>
                      </a:r>
                      <a:r>
                        <a:rPr lang="en-US" sz="900" b="1" baseline="0" dirty="0"/>
                        <a:t>DLX, DLY, DLC, DLV</a:t>
                      </a:r>
                      <a:endParaRPr lang="en-US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Ethernet </a:t>
                      </a:r>
                      <a:r>
                        <a:rPr lang="en-US" sz="900" baseline="0" dirty="0"/>
                        <a:t> I/O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Maps 16 EBC100</a:t>
                      </a:r>
                      <a:r>
                        <a:rPr lang="en-US" sz="900" baseline="0" dirty="0"/>
                        <a:t> slaves I/O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/>
                        <a:t>EtherNet</a:t>
                      </a:r>
                      <a:r>
                        <a:rPr lang="en-US" sz="900" dirty="0"/>
                        <a:t>/IP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Client (master) - </a:t>
                      </a:r>
                      <a:r>
                        <a:rPr lang="en-US" sz="900" b="1" dirty="0"/>
                        <a:t>EIPMSG</a:t>
                      </a:r>
                      <a:endParaRPr lang="en-US" sz="900" b="0" dirty="0"/>
                    </a:p>
                    <a:p>
                      <a:pPr algn="ctr"/>
                      <a:r>
                        <a:rPr lang="en-US" sz="900" b="0" dirty="0"/>
                        <a:t>Server</a:t>
                      </a:r>
                      <a:r>
                        <a:rPr lang="en-US" sz="900" b="0" baseline="0" dirty="0"/>
                        <a:t> (slave) – serves up configured blocks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ICMP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PING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DNSLOOKUP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/>
                        <a:t>TimeSync</a:t>
                      </a:r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Client</a:t>
                      </a:r>
                      <a:r>
                        <a:rPr lang="en-US" sz="900" b="0" baseline="0" dirty="0"/>
                        <a:t> (master)</a:t>
                      </a:r>
                    </a:p>
                    <a:p>
                      <a:pPr algn="ctr"/>
                      <a:r>
                        <a:rPr lang="en-US" sz="900" b="0" baseline="0" dirty="0"/>
                        <a:t>Server (slave)</a:t>
                      </a:r>
                      <a:endParaRPr lang="en-US" sz="9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457200" y="75895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System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88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867400" cy="27432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Modbus/TCP Server Configuration</a:t>
            </a:r>
          </a:p>
          <a:p>
            <a:pPr lvl="2"/>
            <a:r>
              <a:rPr lang="en-US" dirty="0"/>
              <a:t>Serves up </a:t>
            </a:r>
            <a:r>
              <a:rPr lang="en-US" b="1" dirty="0">
                <a:solidFill>
                  <a:srgbClr val="0070C0"/>
                </a:solidFill>
              </a:rPr>
              <a:t>MI</a:t>
            </a:r>
            <a:r>
              <a:rPr lang="en-US" dirty="0"/>
              <a:t> (Inputs), </a:t>
            </a:r>
            <a:r>
              <a:rPr lang="en-US" b="1" dirty="0">
                <a:solidFill>
                  <a:srgbClr val="0070C0"/>
                </a:solidFill>
              </a:rPr>
              <a:t>MC</a:t>
            </a:r>
            <a:r>
              <a:rPr lang="en-US" dirty="0"/>
              <a:t> (Coils), </a:t>
            </a:r>
            <a:r>
              <a:rPr lang="en-US" b="1" dirty="0">
                <a:solidFill>
                  <a:srgbClr val="0070C0"/>
                </a:solidFill>
              </a:rPr>
              <a:t>MIR</a:t>
            </a:r>
            <a:r>
              <a:rPr lang="en-US" dirty="0"/>
              <a:t> (Input Registers), </a:t>
            </a:r>
            <a:r>
              <a:rPr lang="en-US" b="1" dirty="0">
                <a:solidFill>
                  <a:srgbClr val="0070C0"/>
                </a:solidFill>
              </a:rPr>
              <a:t>MHR</a:t>
            </a:r>
            <a:r>
              <a:rPr lang="en-US" dirty="0"/>
              <a:t> (Holding Registers)</a:t>
            </a:r>
          </a:p>
          <a:p>
            <a:pPr lvl="2"/>
            <a:r>
              <a:rPr lang="en-US" u="sng" dirty="0"/>
              <a:t>Enable Modbus/TCP Server</a:t>
            </a:r>
            <a:r>
              <a:rPr lang="en-US" dirty="0"/>
              <a:t>: enabled by default</a:t>
            </a:r>
          </a:p>
          <a:p>
            <a:pPr lvl="2"/>
            <a:r>
              <a:rPr lang="en-US" u="sng" dirty="0"/>
              <a:t>Maximum Concurrent Sessions</a:t>
            </a:r>
            <a:r>
              <a:rPr lang="en-US" dirty="0"/>
              <a:t>: </a:t>
            </a:r>
            <a:r>
              <a:rPr lang="en-US" i="1" dirty="0"/>
              <a:t>1 – 16</a:t>
            </a:r>
            <a:endParaRPr lang="en-US" u="sng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57400"/>
            <a:ext cx="2457450" cy="24860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6443535" y="3359195"/>
            <a:ext cx="1557466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477000" y="3593511"/>
            <a:ext cx="2209800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477000" y="3907020"/>
            <a:ext cx="2305050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468291" y="4220529"/>
            <a:ext cx="2218509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4648200"/>
            <a:ext cx="8686800" cy="1066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u="sng" dirty="0"/>
              <a:t>Client Inactivity Timeout</a:t>
            </a:r>
            <a:r>
              <a:rPr lang="en-US" dirty="0"/>
              <a:t>: closes TCP connection if master is not heard from; </a:t>
            </a:r>
            <a:r>
              <a:rPr lang="en-US" i="1" dirty="0"/>
              <a:t>0 – 65,535 seconds</a:t>
            </a:r>
            <a:endParaRPr lang="en-US" dirty="0"/>
          </a:p>
          <a:p>
            <a:pPr lvl="2"/>
            <a:r>
              <a:rPr lang="en-US" u="sng" dirty="0"/>
              <a:t>TCP Port Number</a:t>
            </a:r>
            <a:r>
              <a:rPr lang="en-US" dirty="0"/>
              <a:t>: </a:t>
            </a:r>
            <a:r>
              <a:rPr lang="en-US" i="1" dirty="0"/>
              <a:t>0 – 65,535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1968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477250" cy="479826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 err="1"/>
              <a:t>TimeSync</a:t>
            </a:r>
            <a:r>
              <a:rPr lang="en-US" dirty="0"/>
              <a:t> Configuration</a:t>
            </a:r>
          </a:p>
          <a:p>
            <a:pPr lvl="2"/>
            <a:r>
              <a:rPr lang="en-US" dirty="0"/>
              <a:t>Automatic time sync network</a:t>
            </a:r>
          </a:p>
          <a:p>
            <a:pPr lvl="3"/>
            <a:r>
              <a:rPr lang="en-US" dirty="0"/>
              <a:t>1 server</a:t>
            </a:r>
          </a:p>
          <a:p>
            <a:pPr lvl="3"/>
            <a:r>
              <a:rPr lang="en-US" dirty="0"/>
              <a:t>1 or more alternate server(s)</a:t>
            </a:r>
          </a:p>
          <a:p>
            <a:pPr lvl="3"/>
            <a:r>
              <a:rPr lang="en-US" dirty="0"/>
              <a:t>1 or more client(s)</a:t>
            </a:r>
          </a:p>
          <a:p>
            <a:pPr lvl="2"/>
            <a:r>
              <a:rPr lang="en-US" dirty="0"/>
              <a:t>TCP/IP broadcast (network domain)</a:t>
            </a:r>
          </a:p>
          <a:p>
            <a:pPr lvl="2"/>
            <a:r>
              <a:rPr lang="en-US" u="sng" dirty="0"/>
              <a:t>Disabled</a:t>
            </a:r>
            <a:r>
              <a:rPr lang="en-US" dirty="0"/>
              <a:t>: default</a:t>
            </a:r>
          </a:p>
          <a:p>
            <a:pPr lvl="2"/>
            <a:r>
              <a:rPr lang="en-US" u="sng" dirty="0"/>
              <a:t>Client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Listens for server’s time-sync packet</a:t>
            </a:r>
          </a:p>
          <a:p>
            <a:pPr lvl="3"/>
            <a:r>
              <a:rPr lang="en-US" dirty="0"/>
              <a:t>If heard </a:t>
            </a:r>
            <a:r>
              <a:rPr lang="en-US" dirty="0">
                <a:sym typeface="Wingdings" panose="05000000000000000000" pitchFamily="2" charset="2"/>
              </a:rPr>
              <a:t> </a:t>
            </a:r>
          </a:p>
          <a:p>
            <a:pPr lvl="4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TimeSynced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ST23</a:t>
            </a:r>
            <a:r>
              <a:rPr lang="en-US" dirty="0">
                <a:sym typeface="Wingdings" panose="05000000000000000000" pitchFamily="2" charset="2"/>
              </a:rPr>
              <a:t>) = ON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Sets real-time clock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Keeps listening (times down from </a:t>
            </a:r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 times out  </a:t>
            </a:r>
          </a:p>
          <a:p>
            <a:pPr lvl="4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TimeSynced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ST23</a:t>
            </a:r>
            <a:r>
              <a:rPr lang="en-US" dirty="0">
                <a:sym typeface="Wingdings" panose="05000000000000000000" pitchFamily="2" charset="2"/>
              </a:rPr>
              <a:t>) = OFF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Keeps listening (times down from </a:t>
            </a:r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Server</a:t>
            </a:r>
            <a:r>
              <a:rPr lang="en-US" dirty="0">
                <a:sym typeface="Wingdings" panose="05000000000000000000" pitchFamily="2" charset="2"/>
              </a:rPr>
              <a:t>: transmits 3 time-sync packets (5 second intervals) every </a:t>
            </a:r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Alternate</a:t>
            </a:r>
            <a:r>
              <a:rPr lang="en-US" dirty="0">
                <a:sym typeface="Wingdings" panose="05000000000000000000" pitchFamily="2" charset="2"/>
              </a:rPr>
              <a:t>:</a:t>
            </a:r>
            <a:endParaRPr lang="en-US" u="sng" dirty="0">
              <a:sym typeface="Wingdings" panose="05000000000000000000" pitchFamily="2" charset="2"/>
            </a:endParaRPr>
          </a:p>
          <a:p>
            <a:pPr lvl="3"/>
            <a:r>
              <a:rPr lang="en-US" dirty="0">
                <a:sym typeface="Wingdings" panose="05000000000000000000" pitchFamily="2" charset="2"/>
              </a:rPr>
              <a:t>Normally a </a:t>
            </a:r>
            <a:r>
              <a:rPr lang="en-US" u="sng" dirty="0">
                <a:sym typeface="Wingdings" panose="05000000000000000000" pitchFamily="2" charset="2"/>
              </a:rPr>
              <a:t>Client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 times out + 15 seconds 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Becomes the new </a:t>
            </a:r>
            <a:r>
              <a:rPr lang="en-US" u="sng" dirty="0">
                <a:sym typeface="Wingdings" panose="05000000000000000000" pitchFamily="2" charset="2"/>
              </a:rPr>
              <a:t>Server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Update Interval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i="1" dirty="0">
                <a:sym typeface="Wingdings" panose="05000000000000000000" pitchFamily="2" charset="2"/>
              </a:rPr>
              <a:t>0 – 32,767 minutes </a:t>
            </a:r>
            <a:r>
              <a:rPr lang="en-US" dirty="0">
                <a:sym typeface="Wingdings" panose="05000000000000000000" pitchFamily="2" charset="2"/>
              </a:rPr>
              <a:t>(22 days)</a:t>
            </a:r>
            <a:endParaRPr lang="en-US" u="sng" dirty="0">
              <a:sym typeface="Wingdings" panose="05000000000000000000" pitchFamily="2" charset="2"/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269" y="1981200"/>
            <a:ext cx="2457450" cy="28860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21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477250" cy="4798268"/>
          </a:xfrm>
        </p:spPr>
        <p:txBody>
          <a:bodyPr>
            <a:normAutofit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Default Watchdog Timeout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Time allowed for 1 scan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Default Timeout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i="1" dirty="0">
                <a:sym typeface="Wingdings" panose="05000000000000000000" pitchFamily="2" charset="2"/>
              </a:rPr>
              <a:t>50 – 65,535 </a:t>
            </a:r>
            <a:r>
              <a:rPr lang="en-US" i="1" dirty="0" err="1">
                <a:sym typeface="Wingdings" panose="05000000000000000000" pitchFamily="2" charset="2"/>
              </a:rPr>
              <a:t>ms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WatchdogTimeVal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DST23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If exceeded 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STOP mode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Error message in System Information</a:t>
            </a:r>
          </a:p>
          <a:p>
            <a:pPr lvl="3"/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ERR</a:t>
            </a:r>
            <a:r>
              <a:rPr lang="en-US" dirty="0">
                <a:sym typeface="Wingdings" panose="05000000000000000000" pitchFamily="2" charset="2"/>
              </a:rPr>
              <a:t> light</a:t>
            </a:r>
            <a:endParaRPr lang="en-US" b="1" dirty="0">
              <a:sym typeface="Wingdings" panose="05000000000000000000" pitchFamily="2" charset="2"/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543" y="2538412"/>
            <a:ext cx="2486025" cy="1419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9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477250" cy="4798268"/>
          </a:xfrm>
        </p:spPr>
        <p:txBody>
          <a:bodyPr>
            <a:normAutofit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Ethernet I/O Master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Enable Ethernet I/O Master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Creates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$</a:t>
            </a:r>
            <a:r>
              <a:rPr lang="en-US" b="1" i="1" dirty="0" err="1">
                <a:solidFill>
                  <a:srgbClr val="0070C0"/>
                </a:solidFill>
                <a:sym typeface="Wingdings" panose="05000000000000000000" pitchFamily="2" charset="2"/>
              </a:rPr>
              <a:t>EthIOMaster</a:t>
            </a:r>
            <a:r>
              <a:rPr lang="en-US" dirty="0">
                <a:sym typeface="Wingdings" panose="05000000000000000000" pitchFamily="2" charset="2"/>
              </a:rPr>
              <a:t> structure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Creates Ethernet I/O Master entry in the I/O Configuration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2295525" cy="10572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92834"/>
              </p:ext>
            </p:extLst>
          </p:nvPr>
        </p:nvGraphicFramePr>
        <p:xfrm>
          <a:off x="838200" y="36982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76200" dir="2700000" algn="ctr" rotWithShape="0">
                    <a:schemeClr val="bg1">
                      <a:lumMod val="50000"/>
                    </a:schemeClr>
                  </a:outerShdw>
                </a:effectLst>
                <a:tableStyleId>{21E4AEA4-8DFA-4A89-87EB-49C32662AFE0}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Ethernet I/O Master Structure</a:t>
                      </a:r>
                      <a:r>
                        <a:rPr lang="en-US" baseline="0" dirty="0"/>
                        <a:t> Members (68)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SlaveErrors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Slave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dirty="0" err="1"/>
                        <a:t>Error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Slave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dirty="0" err="1"/>
                        <a:t>RetryCnt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Slave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dirty="0" err="1"/>
                        <a:t>ErrorInfo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SlaveWarnings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Slave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dirty="0" err="1"/>
                        <a:t>UpdateCnt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= 0-15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2009775" cy="16954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95525"/>
            <a:ext cx="2286000" cy="10477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49" y="4191000"/>
            <a:ext cx="1971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82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81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382000" cy="4798268"/>
          </a:xfrm>
        </p:spPr>
        <p:txBody>
          <a:bodyPr>
            <a:normAutofit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Internal Ethernet Port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Configure IP parameters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Normal Do-more Designer Programming session uses TCP/IP Port # 28,784 (7070 hex).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Checking </a:t>
            </a:r>
            <a:r>
              <a:rPr lang="en-US" u="sng" dirty="0">
                <a:sym typeface="Wingdings" panose="05000000000000000000" pitchFamily="2" charset="2"/>
              </a:rPr>
              <a:t>Enable Secondary Ethernet Connection</a:t>
            </a:r>
            <a:r>
              <a:rPr lang="en-US" dirty="0">
                <a:sym typeface="Wingdings" panose="05000000000000000000" pitchFamily="2" charset="2"/>
              </a:rPr>
              <a:t> allows an additional TCP/IP Port # of your choice.</a:t>
            </a:r>
          </a:p>
          <a:p>
            <a:pPr lvl="2"/>
            <a:r>
              <a:rPr lang="en-US" u="sng" dirty="0">
                <a:sym typeface="Wingdings" panose="05000000000000000000" pitchFamily="2" charset="2"/>
              </a:rPr>
              <a:t>UDP Port Number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i="1" dirty="0">
                <a:sym typeface="Wingdings" panose="05000000000000000000" pitchFamily="2" charset="2"/>
              </a:rPr>
              <a:t>5000 – 65,535</a:t>
            </a:r>
            <a:r>
              <a:rPr lang="en-US" dirty="0">
                <a:sym typeface="Wingdings" panose="05000000000000000000" pitchFamily="2" charset="2"/>
              </a:rPr>
              <a:t> (except 28,784)</a:t>
            </a:r>
            <a:endParaRPr lang="en-US" u="sng" dirty="0">
              <a:sym typeface="Wingdings" panose="05000000000000000000" pitchFamily="2" charset="2"/>
            </a:endParaRP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119" y="838200"/>
            <a:ext cx="2514600" cy="19240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838" y="3682484"/>
            <a:ext cx="4829175" cy="25146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9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382000" cy="4798268"/>
          </a:xfrm>
        </p:spPr>
        <p:txBody>
          <a:bodyPr>
            <a:normAutofit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 err="1"/>
              <a:t>EtherNet</a:t>
            </a:r>
            <a:r>
              <a:rPr lang="en-US" dirty="0"/>
              <a:t>/IP Explicit Message Server</a:t>
            </a:r>
          </a:p>
          <a:p>
            <a:pPr lvl="2"/>
            <a:r>
              <a:rPr lang="en-US" dirty="0" err="1">
                <a:sym typeface="Wingdings" panose="05000000000000000000" pitchFamily="2" charset="2"/>
              </a:rPr>
              <a:t>EtherNet</a:t>
            </a:r>
            <a:r>
              <a:rPr lang="en-US" dirty="0">
                <a:sym typeface="Wingdings" panose="05000000000000000000" pitchFamily="2" charset="2"/>
              </a:rPr>
              <a:t>/IP Settings…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645" y="838200"/>
            <a:ext cx="2524125" cy="14478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26679"/>
            <a:ext cx="4580124" cy="3502867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32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4258491" cy="4419601"/>
          </a:xfrm>
        </p:spPr>
        <p:txBody>
          <a:bodyPr>
            <a:normAutofit fontScale="925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Serial Port Mode</a:t>
            </a:r>
          </a:p>
          <a:p>
            <a:pPr lvl="1"/>
            <a:r>
              <a:rPr lang="en-US" dirty="0"/>
              <a:t>Modbus/TCP Server Configuration</a:t>
            </a:r>
          </a:p>
          <a:p>
            <a:pPr lvl="1"/>
            <a:r>
              <a:rPr lang="en-US" dirty="0" err="1"/>
              <a:t>TimeSync</a:t>
            </a:r>
            <a:r>
              <a:rPr lang="en-US" dirty="0"/>
              <a:t> Configuration</a:t>
            </a:r>
          </a:p>
          <a:p>
            <a:pPr lvl="1"/>
            <a:r>
              <a:rPr lang="en-US" dirty="0"/>
              <a:t>Default Watchdog Timeout</a:t>
            </a:r>
          </a:p>
          <a:p>
            <a:pPr lvl="1"/>
            <a:r>
              <a:rPr lang="en-US" dirty="0"/>
              <a:t>Ethernet I/O Master</a:t>
            </a:r>
          </a:p>
          <a:p>
            <a:pPr lvl="1"/>
            <a:r>
              <a:rPr lang="en-US" dirty="0"/>
              <a:t>Internal Ethernet Port</a:t>
            </a:r>
          </a:p>
          <a:p>
            <a:pPr lvl="1"/>
            <a:r>
              <a:rPr lang="en-US" dirty="0" err="1"/>
              <a:t>EtherNet</a:t>
            </a:r>
            <a:r>
              <a:rPr lang="en-US" dirty="0"/>
              <a:t>/IP Explicit Message Server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545" y="2065026"/>
            <a:ext cx="431445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4247601" y="2100945"/>
            <a:ext cx="3810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486400" y="2312127"/>
            <a:ext cx="1143000" cy="1143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713618" y="2743200"/>
            <a:ext cx="1143000" cy="1219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579327" y="3167745"/>
            <a:ext cx="1143000" cy="13803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514708" y="3411575"/>
            <a:ext cx="1143000" cy="69015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737564" y="2303418"/>
            <a:ext cx="10668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594564" y="2286000"/>
            <a:ext cx="1066800" cy="9403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677696" y="3973341"/>
            <a:ext cx="1173480" cy="64541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305800" cy="36576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Serial Port Mode</a:t>
            </a:r>
          </a:p>
          <a:p>
            <a:pPr lvl="2"/>
            <a:r>
              <a:rPr lang="en-US" dirty="0"/>
              <a:t>RS-232, RJ12 connector</a:t>
            </a:r>
          </a:p>
          <a:p>
            <a:pPr lvl="2"/>
            <a:r>
              <a:rPr lang="en-US" dirty="0"/>
              <a:t>Non-isolated, full duplex, ESD &amp; surge </a:t>
            </a:r>
            <a:br>
              <a:rPr lang="en-US" dirty="0"/>
            </a:br>
            <a:r>
              <a:rPr lang="en-US" dirty="0"/>
              <a:t>protection</a:t>
            </a:r>
          </a:p>
          <a:p>
            <a:pPr lvl="2"/>
            <a:r>
              <a:rPr lang="en-US" dirty="0"/>
              <a:t>Power pins 1-2, reverse polarity &amp; </a:t>
            </a:r>
            <a:br>
              <a:rPr lang="en-US" dirty="0"/>
            </a:br>
            <a:r>
              <a:rPr lang="en-US" dirty="0"/>
              <a:t>overload protection</a:t>
            </a:r>
          </a:p>
          <a:p>
            <a:pPr lvl="2"/>
            <a:r>
              <a:rPr lang="en-US" dirty="0"/>
              <a:t>RXD, TXD load = 3K</a:t>
            </a:r>
            <a:r>
              <a:rPr lang="el-GR" dirty="0"/>
              <a:t>Ω</a:t>
            </a:r>
            <a:r>
              <a:rPr lang="en-US" dirty="0"/>
              <a:t> 1000pF</a:t>
            </a:r>
          </a:p>
          <a:p>
            <a:pPr lvl="2"/>
            <a:r>
              <a:rPr lang="en-US" dirty="0"/>
              <a:t>D2=DSCBL, USB-RS3232 w/D2-DSCBL, FA-CABKIT, FA-ISOCON (RS-232 to RS-422/485), EA-MG-PGM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799"/>
            <a:ext cx="10191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066800"/>
            <a:ext cx="10572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26" y="5301717"/>
            <a:ext cx="44577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2" name="Down Arrow 21"/>
          <p:cNvSpPr/>
          <p:nvPr/>
        </p:nvSpPr>
        <p:spPr>
          <a:xfrm rot="16200000">
            <a:off x="7772400" y="2555964"/>
            <a:ext cx="3810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6200000">
            <a:off x="6425844" y="2555964"/>
            <a:ext cx="381000" cy="533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1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305800" cy="43116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Serial Port Mode</a:t>
            </a:r>
          </a:p>
          <a:p>
            <a:pPr lvl="2"/>
            <a:r>
              <a:rPr lang="en-US" dirty="0"/>
              <a:t>Do-more Programming (default)</a:t>
            </a:r>
          </a:p>
          <a:p>
            <a:pPr lvl="2"/>
            <a:r>
              <a:rPr lang="en-US" dirty="0"/>
              <a:t>K Sequence Server</a:t>
            </a:r>
          </a:p>
          <a:p>
            <a:pPr lvl="3"/>
            <a:r>
              <a:rPr lang="en-US" dirty="0"/>
              <a:t>Serves up </a:t>
            </a:r>
            <a:r>
              <a:rPr lang="en-US" b="1" dirty="0">
                <a:solidFill>
                  <a:srgbClr val="0070C0"/>
                </a:solidFill>
              </a:rPr>
              <a:t>DL</a:t>
            </a:r>
            <a:r>
              <a:rPr lang="en-US" dirty="0">
                <a:solidFill>
                  <a:srgbClr val="0070C0"/>
                </a:solidFill>
              </a:rPr>
              <a:t>-memory</a:t>
            </a:r>
          </a:p>
          <a:p>
            <a:pPr lvl="2"/>
            <a:r>
              <a:rPr lang="en-US" dirty="0"/>
              <a:t>Modbus RTU Server (Slave)</a:t>
            </a:r>
          </a:p>
          <a:p>
            <a:pPr lvl="3"/>
            <a:r>
              <a:rPr lang="en-US" dirty="0"/>
              <a:t>Serves up </a:t>
            </a:r>
            <a:r>
              <a:rPr lang="en-US" b="1" dirty="0">
                <a:solidFill>
                  <a:srgbClr val="0070C0"/>
                </a:solidFill>
              </a:rPr>
              <a:t>M</a:t>
            </a:r>
            <a:r>
              <a:rPr lang="en-US" dirty="0">
                <a:solidFill>
                  <a:srgbClr val="0070C0"/>
                </a:solidFill>
              </a:rPr>
              <a:t>-memory</a:t>
            </a:r>
          </a:p>
          <a:p>
            <a:pPr lvl="2"/>
            <a:r>
              <a:rPr lang="en-US" dirty="0"/>
              <a:t>Modbus RTU Client (Master)</a:t>
            </a:r>
          </a:p>
          <a:p>
            <a:pPr lvl="3"/>
            <a:r>
              <a:rPr lang="en-US" dirty="0"/>
              <a:t>Uses the </a:t>
            </a:r>
            <a:r>
              <a:rPr lang="en-US" b="1" dirty="0">
                <a:solidFill>
                  <a:srgbClr val="00B050"/>
                </a:solidFill>
              </a:rPr>
              <a:t>MRX / MWX</a:t>
            </a:r>
            <a:r>
              <a:rPr lang="en-US" b="1" dirty="0"/>
              <a:t> </a:t>
            </a:r>
            <a:r>
              <a:rPr lang="en-US" dirty="0"/>
              <a:t>instructions</a:t>
            </a:r>
          </a:p>
          <a:p>
            <a:pPr lvl="2"/>
            <a:r>
              <a:rPr lang="en-US" dirty="0"/>
              <a:t>General Purpose – (Master/Slave)</a:t>
            </a:r>
          </a:p>
          <a:p>
            <a:pPr lvl="3"/>
            <a:r>
              <a:rPr lang="en-US" dirty="0"/>
              <a:t>Uses the </a:t>
            </a:r>
            <a:r>
              <a:rPr lang="en-US" b="1" dirty="0">
                <a:solidFill>
                  <a:srgbClr val="00B050"/>
                </a:solidFill>
              </a:rPr>
              <a:t>STREAMIN</a:t>
            </a:r>
            <a:r>
              <a:rPr lang="en-US" b="1" dirty="0"/>
              <a:t> / </a:t>
            </a:r>
            <a:r>
              <a:rPr lang="en-US" b="1" dirty="0">
                <a:solidFill>
                  <a:srgbClr val="00B050"/>
                </a:solidFill>
              </a:rPr>
              <a:t>STREAMOUT</a:t>
            </a:r>
            <a:r>
              <a:rPr lang="en-US" dirty="0"/>
              <a:t> instructions</a:t>
            </a:r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24" y="2590800"/>
            <a:ext cx="2466975" cy="23431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6477000" y="3408589"/>
            <a:ext cx="1371600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498765" y="3621952"/>
            <a:ext cx="1197435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511821" y="3870151"/>
            <a:ext cx="1547979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524877" y="4100932"/>
            <a:ext cx="1547979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520515" y="4323004"/>
            <a:ext cx="1023285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792424" cy="468873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Serial Port Mode</a:t>
            </a:r>
          </a:p>
          <a:p>
            <a:pPr lvl="2"/>
            <a:r>
              <a:rPr lang="en-US" b="1" dirty="0"/>
              <a:t>Do-more Programming</a:t>
            </a:r>
            <a:r>
              <a:rPr lang="en-US" dirty="0"/>
              <a:t> (default)</a:t>
            </a:r>
          </a:p>
          <a:p>
            <a:pPr lvl="3"/>
            <a:r>
              <a:rPr lang="en-US" u="sng" dirty="0"/>
              <a:t>Baud Rate</a:t>
            </a:r>
            <a:r>
              <a:rPr lang="en-US" dirty="0"/>
              <a:t>: </a:t>
            </a:r>
            <a:r>
              <a:rPr lang="en-US" i="1" dirty="0"/>
              <a:t>300, 1200, 2400, 4800, 9600, 19.2K, 38.4K, 57.6K, 115.2K</a:t>
            </a:r>
          </a:p>
          <a:p>
            <a:pPr lvl="3"/>
            <a:r>
              <a:rPr lang="en-US" u="sng" dirty="0"/>
              <a:t>Data Bits</a:t>
            </a:r>
            <a:r>
              <a:rPr lang="en-US" dirty="0"/>
              <a:t>: </a:t>
            </a:r>
            <a:r>
              <a:rPr lang="en-US" i="1" dirty="0"/>
              <a:t>7, 8</a:t>
            </a:r>
          </a:p>
          <a:p>
            <a:pPr lvl="3"/>
            <a:r>
              <a:rPr lang="en-US" u="sng" dirty="0"/>
              <a:t>Stop Bits</a:t>
            </a:r>
            <a:r>
              <a:rPr lang="en-US" dirty="0"/>
              <a:t>: </a:t>
            </a:r>
            <a:r>
              <a:rPr lang="en-US" i="1" dirty="0"/>
              <a:t>1, 2</a:t>
            </a:r>
          </a:p>
          <a:p>
            <a:pPr lvl="3"/>
            <a:r>
              <a:rPr lang="en-US" u="sng" dirty="0"/>
              <a:t>Parity</a:t>
            </a:r>
            <a:r>
              <a:rPr lang="en-US" dirty="0"/>
              <a:t>: </a:t>
            </a:r>
            <a:r>
              <a:rPr lang="en-US" i="1" dirty="0"/>
              <a:t>None, Odd, Even</a:t>
            </a:r>
          </a:p>
          <a:p>
            <a:pPr lvl="3"/>
            <a:r>
              <a:rPr lang="en-US" u="sng" dirty="0"/>
              <a:t>Transmit Control</a:t>
            </a:r>
            <a:r>
              <a:rPr lang="en-US" dirty="0"/>
              <a:t>: </a:t>
            </a:r>
          </a:p>
          <a:p>
            <a:pPr lvl="4"/>
            <a:r>
              <a:rPr lang="en-US" i="1" dirty="0"/>
              <a:t>Unconditional</a:t>
            </a:r>
            <a:r>
              <a:rPr lang="en-US" dirty="0"/>
              <a:t> – </a:t>
            </a:r>
            <a:r>
              <a:rPr lang="en-US" dirty="0" err="1"/>
              <a:t>Xmit</a:t>
            </a:r>
            <a:r>
              <a:rPr lang="en-US" dirty="0"/>
              <a:t> w/o delay</a:t>
            </a:r>
          </a:p>
          <a:p>
            <a:pPr lvl="4"/>
            <a:r>
              <a:rPr lang="en-US" i="1" dirty="0"/>
              <a:t>Wait for CTS</a:t>
            </a:r>
            <a:endParaRPr lang="en-US" dirty="0"/>
          </a:p>
          <a:p>
            <a:pPr lvl="4"/>
            <a:r>
              <a:rPr lang="en-US" i="1" dirty="0"/>
              <a:t>Delayed 5ms, 50ms, 250ms, 500ms</a:t>
            </a:r>
            <a:r>
              <a:rPr lang="en-US" dirty="0"/>
              <a:t> – </a:t>
            </a:r>
            <a:r>
              <a:rPr lang="en-US" dirty="0" err="1"/>
              <a:t>Xmit</a:t>
            </a:r>
            <a:r>
              <a:rPr lang="en-US" dirty="0"/>
              <a:t> after asserting RTS + delay</a:t>
            </a:r>
          </a:p>
          <a:p>
            <a:pPr lvl="3"/>
            <a:r>
              <a:rPr lang="en-US" u="sng" dirty="0"/>
              <a:t>RTS Control</a:t>
            </a:r>
            <a:r>
              <a:rPr lang="en-US" dirty="0"/>
              <a:t>:</a:t>
            </a:r>
          </a:p>
          <a:p>
            <a:pPr lvl="4"/>
            <a:r>
              <a:rPr lang="en-US" i="1" dirty="0"/>
              <a:t>Follows Transmitter</a:t>
            </a:r>
            <a:r>
              <a:rPr lang="en-US" dirty="0"/>
              <a:t> – RTS controlled by </a:t>
            </a:r>
            <a:r>
              <a:rPr lang="en-US" dirty="0" err="1"/>
              <a:t>xmitter</a:t>
            </a:r>
            <a:endParaRPr lang="en-US" dirty="0"/>
          </a:p>
          <a:p>
            <a:pPr lvl="4"/>
            <a:r>
              <a:rPr lang="en-US" i="1" dirty="0"/>
              <a:t>Manual</a:t>
            </a:r>
            <a:r>
              <a:rPr lang="en-US" dirty="0"/>
              <a:t> – RTS controlled by </a:t>
            </a:r>
            <a:r>
              <a:rPr lang="en-US" b="1" i="1" dirty="0" err="1">
                <a:solidFill>
                  <a:srgbClr val="0070C0"/>
                </a:solidFill>
              </a:rPr>
              <a:t>IntSerial.RTS</a:t>
            </a:r>
            <a:endParaRPr lang="en-US" b="1" i="1" dirty="0">
              <a:solidFill>
                <a:srgbClr val="0070C0"/>
              </a:solidFill>
            </a:endParaRPr>
          </a:p>
          <a:p>
            <a:pPr lvl="4"/>
            <a:r>
              <a:rPr lang="en-US" i="1" dirty="0"/>
              <a:t>Off/On</a:t>
            </a:r>
            <a:r>
              <a:rPr lang="en-US" dirty="0"/>
              <a:t> – Forces RTS</a:t>
            </a:r>
            <a:endParaRPr lang="en-US" i="1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24" y="2590800"/>
            <a:ext cx="2466975" cy="23431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24" y="3896930"/>
            <a:ext cx="2609850" cy="28194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6712143" y="4771480"/>
            <a:ext cx="2004456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794871" y="5029200"/>
            <a:ext cx="1913019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816637" y="5233854"/>
            <a:ext cx="1891254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942910" y="5474698"/>
            <a:ext cx="1764980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470108" y="5703298"/>
            <a:ext cx="2237782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666053" y="5931898"/>
            <a:ext cx="2050546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95559E-7 L -0.00173 -0.204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0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792424" cy="468873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Serial Port Mode</a:t>
            </a:r>
          </a:p>
          <a:p>
            <a:pPr lvl="2"/>
            <a:r>
              <a:rPr lang="en-US" b="1" dirty="0"/>
              <a:t>K Sequence Server</a:t>
            </a:r>
          </a:p>
          <a:p>
            <a:pPr lvl="3"/>
            <a:r>
              <a:rPr lang="en-US" dirty="0"/>
              <a:t>Serves up </a:t>
            </a:r>
            <a:r>
              <a:rPr lang="en-US" b="1" dirty="0">
                <a:solidFill>
                  <a:srgbClr val="0070C0"/>
                </a:solidFill>
              </a:rPr>
              <a:t>DLX</a:t>
            </a:r>
            <a:r>
              <a:rPr lang="en-US" b="1" dirty="0"/>
              <a:t>, </a:t>
            </a:r>
            <a:r>
              <a:rPr lang="en-US" b="1" dirty="0">
                <a:solidFill>
                  <a:srgbClr val="0070C0"/>
                </a:solidFill>
              </a:rPr>
              <a:t>DLY</a:t>
            </a:r>
            <a:r>
              <a:rPr lang="en-US" b="1" dirty="0"/>
              <a:t>, </a:t>
            </a:r>
            <a:r>
              <a:rPr lang="en-US" b="1" dirty="0">
                <a:solidFill>
                  <a:srgbClr val="0070C0"/>
                </a:solidFill>
              </a:rPr>
              <a:t>DLC</a:t>
            </a:r>
            <a:r>
              <a:rPr lang="en-US" b="1" dirty="0"/>
              <a:t> </a:t>
            </a:r>
            <a:r>
              <a:rPr lang="en-US" dirty="0"/>
              <a:t>&amp; </a:t>
            </a:r>
            <a:r>
              <a:rPr lang="en-US" b="1" dirty="0">
                <a:solidFill>
                  <a:srgbClr val="0070C0"/>
                </a:solidFill>
              </a:rPr>
              <a:t>DLV</a:t>
            </a:r>
          </a:p>
          <a:p>
            <a:pPr lvl="3"/>
            <a:r>
              <a:rPr lang="en-US" u="sng" dirty="0"/>
              <a:t>Station</a:t>
            </a:r>
            <a:r>
              <a:rPr lang="en-US" dirty="0"/>
              <a:t>: </a:t>
            </a:r>
            <a:r>
              <a:rPr lang="en-US" i="1" dirty="0"/>
              <a:t>1 - 90</a:t>
            </a:r>
            <a:endParaRPr lang="en-US" u="sng" dirty="0"/>
          </a:p>
          <a:p>
            <a:pPr lvl="3"/>
            <a:r>
              <a:rPr lang="en-US" u="sng" dirty="0"/>
              <a:t>Baud Rate</a:t>
            </a:r>
            <a:r>
              <a:rPr lang="en-US" dirty="0"/>
              <a:t>: </a:t>
            </a:r>
            <a:r>
              <a:rPr lang="en-US" i="1" dirty="0"/>
              <a:t>300, 1200, 2400, 4800, 9600, 19.2K, 38.4K, 57.6K, 115.2K</a:t>
            </a:r>
          </a:p>
          <a:p>
            <a:pPr lvl="3"/>
            <a:r>
              <a:rPr lang="en-US" u="sng" dirty="0"/>
              <a:t>Data Bits</a:t>
            </a:r>
            <a:r>
              <a:rPr lang="en-US" dirty="0"/>
              <a:t>: </a:t>
            </a:r>
            <a:r>
              <a:rPr lang="en-US" i="1" dirty="0"/>
              <a:t>7, 8</a:t>
            </a:r>
          </a:p>
          <a:p>
            <a:pPr lvl="3"/>
            <a:r>
              <a:rPr lang="en-US" u="sng" dirty="0"/>
              <a:t>Stop Bits</a:t>
            </a:r>
            <a:r>
              <a:rPr lang="en-US" dirty="0"/>
              <a:t>: </a:t>
            </a:r>
            <a:r>
              <a:rPr lang="en-US" i="1" dirty="0"/>
              <a:t>1, 2</a:t>
            </a:r>
          </a:p>
          <a:p>
            <a:pPr lvl="3"/>
            <a:r>
              <a:rPr lang="en-US" u="sng" dirty="0"/>
              <a:t>Parity</a:t>
            </a:r>
            <a:r>
              <a:rPr lang="en-US" dirty="0"/>
              <a:t>: </a:t>
            </a:r>
            <a:r>
              <a:rPr lang="en-US" i="1" dirty="0"/>
              <a:t>None, Odd, Even</a:t>
            </a:r>
          </a:p>
          <a:p>
            <a:pPr lvl="3"/>
            <a:r>
              <a:rPr lang="en-US" u="sng" dirty="0"/>
              <a:t>Transmit Control</a:t>
            </a:r>
            <a:r>
              <a:rPr lang="en-US" dirty="0"/>
              <a:t>: </a:t>
            </a:r>
          </a:p>
          <a:p>
            <a:pPr lvl="4"/>
            <a:r>
              <a:rPr lang="en-US" i="1" dirty="0"/>
              <a:t>Unconditional</a:t>
            </a:r>
            <a:r>
              <a:rPr lang="en-US" dirty="0"/>
              <a:t> – </a:t>
            </a:r>
            <a:r>
              <a:rPr lang="en-US" dirty="0" err="1"/>
              <a:t>Xmit</a:t>
            </a:r>
            <a:r>
              <a:rPr lang="en-US" dirty="0"/>
              <a:t> w/o delay</a:t>
            </a:r>
          </a:p>
          <a:p>
            <a:pPr lvl="4"/>
            <a:r>
              <a:rPr lang="en-US" i="1" dirty="0"/>
              <a:t>Wait for CTS</a:t>
            </a:r>
            <a:endParaRPr lang="en-US" dirty="0"/>
          </a:p>
          <a:p>
            <a:pPr lvl="4"/>
            <a:r>
              <a:rPr lang="en-US" i="1" dirty="0"/>
              <a:t>Delayed 5ms, 50ms, 250ms, 500ms</a:t>
            </a:r>
            <a:r>
              <a:rPr lang="en-US" dirty="0"/>
              <a:t> – </a:t>
            </a:r>
            <a:r>
              <a:rPr lang="en-US" dirty="0" err="1"/>
              <a:t>Xmit</a:t>
            </a:r>
            <a:r>
              <a:rPr lang="en-US" dirty="0"/>
              <a:t> after asserting RTS + delay</a:t>
            </a:r>
          </a:p>
          <a:p>
            <a:pPr lvl="3"/>
            <a:r>
              <a:rPr lang="en-US" u="sng" dirty="0"/>
              <a:t>RTS Control</a:t>
            </a:r>
            <a:r>
              <a:rPr lang="en-US" dirty="0"/>
              <a:t>:</a:t>
            </a:r>
          </a:p>
          <a:p>
            <a:pPr lvl="4"/>
            <a:r>
              <a:rPr lang="en-US" i="1" dirty="0"/>
              <a:t>Follows Transmitter</a:t>
            </a:r>
            <a:r>
              <a:rPr lang="en-US" dirty="0"/>
              <a:t> – RTS controlled by </a:t>
            </a:r>
            <a:r>
              <a:rPr lang="en-US" dirty="0" err="1"/>
              <a:t>xmitter</a:t>
            </a:r>
            <a:endParaRPr lang="en-US" dirty="0"/>
          </a:p>
          <a:p>
            <a:pPr lvl="4"/>
            <a:r>
              <a:rPr lang="en-US" i="1" dirty="0"/>
              <a:t>Manual</a:t>
            </a:r>
            <a:r>
              <a:rPr lang="en-US" dirty="0"/>
              <a:t> – RTS controlled by </a:t>
            </a:r>
            <a:r>
              <a:rPr lang="en-US" b="1" i="1" dirty="0" err="1">
                <a:solidFill>
                  <a:srgbClr val="0070C0"/>
                </a:solidFill>
              </a:rPr>
              <a:t>IntSerial.RTS</a:t>
            </a:r>
            <a:endParaRPr lang="en-US" b="1" i="1" dirty="0">
              <a:solidFill>
                <a:srgbClr val="0070C0"/>
              </a:solidFill>
            </a:endParaRPr>
          </a:p>
          <a:p>
            <a:pPr lvl="4"/>
            <a:r>
              <a:rPr lang="en-US" i="1" dirty="0"/>
              <a:t>Off/On</a:t>
            </a:r>
            <a:r>
              <a:rPr lang="en-US" dirty="0"/>
              <a:t> – Forces RTS</a:t>
            </a:r>
            <a:endParaRPr lang="en-US" i="1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318" y="1175655"/>
            <a:ext cx="2476500" cy="23431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155" y="3240657"/>
            <a:ext cx="2609850" cy="33623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25506" y="4135753"/>
            <a:ext cx="1304094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3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61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61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72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83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74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25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76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67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8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9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1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351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792424" cy="468873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Serial Port Mode</a:t>
            </a:r>
          </a:p>
          <a:p>
            <a:pPr lvl="2"/>
            <a:r>
              <a:rPr lang="en-US" b="1" dirty="0"/>
              <a:t>Modbus RTU Server (Slave)</a:t>
            </a:r>
          </a:p>
          <a:p>
            <a:pPr lvl="3"/>
            <a:r>
              <a:rPr lang="en-US" dirty="0"/>
              <a:t>Serves up </a:t>
            </a:r>
            <a:r>
              <a:rPr lang="en-US" b="1" dirty="0">
                <a:solidFill>
                  <a:srgbClr val="0070C0"/>
                </a:solidFill>
              </a:rPr>
              <a:t>MI</a:t>
            </a:r>
            <a:r>
              <a:rPr lang="en-US" b="1" dirty="0"/>
              <a:t>, </a:t>
            </a:r>
            <a:r>
              <a:rPr lang="en-US" b="1" dirty="0">
                <a:solidFill>
                  <a:srgbClr val="0070C0"/>
                </a:solidFill>
              </a:rPr>
              <a:t>MC</a:t>
            </a:r>
            <a:r>
              <a:rPr lang="en-US" b="1" dirty="0"/>
              <a:t>, </a:t>
            </a:r>
            <a:r>
              <a:rPr lang="en-US" b="1" dirty="0">
                <a:solidFill>
                  <a:srgbClr val="0070C0"/>
                </a:solidFill>
              </a:rPr>
              <a:t>MIR</a:t>
            </a:r>
            <a:r>
              <a:rPr lang="en-US" b="1" dirty="0"/>
              <a:t>, </a:t>
            </a:r>
            <a:r>
              <a:rPr lang="en-US" dirty="0"/>
              <a:t>&amp; </a:t>
            </a:r>
            <a:r>
              <a:rPr lang="en-US" b="1" dirty="0">
                <a:solidFill>
                  <a:srgbClr val="0070C0"/>
                </a:solidFill>
              </a:rPr>
              <a:t>MHR</a:t>
            </a:r>
          </a:p>
          <a:p>
            <a:pPr lvl="3"/>
            <a:r>
              <a:rPr lang="en-US" u="sng" dirty="0"/>
              <a:t>Unit ID</a:t>
            </a:r>
            <a:r>
              <a:rPr lang="en-US" dirty="0"/>
              <a:t>: </a:t>
            </a:r>
            <a:r>
              <a:rPr lang="en-US" i="1" dirty="0"/>
              <a:t>0 - 255</a:t>
            </a:r>
            <a:endParaRPr lang="en-US" u="sng" dirty="0"/>
          </a:p>
          <a:p>
            <a:pPr lvl="3"/>
            <a:r>
              <a:rPr lang="en-US" u="sng" dirty="0"/>
              <a:t>Baud Rate</a:t>
            </a:r>
            <a:r>
              <a:rPr lang="en-US" dirty="0"/>
              <a:t>: </a:t>
            </a:r>
            <a:r>
              <a:rPr lang="en-US" i="1" dirty="0"/>
              <a:t>300, 1200, 2400, 4800, 9600, 19.2K, 38.4K, 57.6K, 115.2K</a:t>
            </a:r>
          </a:p>
          <a:p>
            <a:pPr lvl="3"/>
            <a:r>
              <a:rPr lang="en-US" u="sng" dirty="0"/>
              <a:t>Data Bits</a:t>
            </a:r>
            <a:r>
              <a:rPr lang="en-US" dirty="0"/>
              <a:t>: </a:t>
            </a:r>
            <a:r>
              <a:rPr lang="en-US" i="1" dirty="0"/>
              <a:t>7, 8</a:t>
            </a:r>
          </a:p>
          <a:p>
            <a:pPr lvl="3"/>
            <a:r>
              <a:rPr lang="en-US" u="sng" dirty="0"/>
              <a:t>Stop Bits</a:t>
            </a:r>
            <a:r>
              <a:rPr lang="en-US" dirty="0"/>
              <a:t>: </a:t>
            </a:r>
            <a:r>
              <a:rPr lang="en-US" i="1" dirty="0"/>
              <a:t>1, 2</a:t>
            </a:r>
          </a:p>
          <a:p>
            <a:pPr lvl="3"/>
            <a:r>
              <a:rPr lang="en-US" u="sng" dirty="0"/>
              <a:t>Parity</a:t>
            </a:r>
            <a:r>
              <a:rPr lang="en-US" dirty="0"/>
              <a:t>: </a:t>
            </a:r>
            <a:r>
              <a:rPr lang="en-US" i="1" dirty="0"/>
              <a:t>None, Odd, Even</a:t>
            </a:r>
          </a:p>
          <a:p>
            <a:pPr lvl="3"/>
            <a:r>
              <a:rPr lang="en-US" u="sng" dirty="0"/>
              <a:t>Transmit Control</a:t>
            </a:r>
            <a:r>
              <a:rPr lang="en-US" dirty="0"/>
              <a:t>: </a:t>
            </a:r>
          </a:p>
          <a:p>
            <a:pPr lvl="4"/>
            <a:r>
              <a:rPr lang="en-US" i="1" dirty="0"/>
              <a:t>Unconditional</a:t>
            </a:r>
            <a:r>
              <a:rPr lang="en-US" dirty="0"/>
              <a:t> – </a:t>
            </a:r>
            <a:r>
              <a:rPr lang="en-US" dirty="0" err="1"/>
              <a:t>Xmit</a:t>
            </a:r>
            <a:r>
              <a:rPr lang="en-US" dirty="0"/>
              <a:t> w/o delay</a:t>
            </a:r>
          </a:p>
          <a:p>
            <a:pPr lvl="4"/>
            <a:r>
              <a:rPr lang="en-US" i="1" dirty="0"/>
              <a:t>Wait for CTS</a:t>
            </a:r>
            <a:endParaRPr lang="en-US" dirty="0"/>
          </a:p>
          <a:p>
            <a:pPr lvl="4"/>
            <a:r>
              <a:rPr lang="en-US" i="1" dirty="0"/>
              <a:t>Delayed 5ms, 50ms, 250ms, 500ms</a:t>
            </a:r>
            <a:r>
              <a:rPr lang="en-US" dirty="0"/>
              <a:t> – </a:t>
            </a:r>
            <a:r>
              <a:rPr lang="en-US" dirty="0" err="1"/>
              <a:t>Xmit</a:t>
            </a:r>
            <a:r>
              <a:rPr lang="en-US" dirty="0"/>
              <a:t> after asserting RTS + delay</a:t>
            </a:r>
          </a:p>
          <a:p>
            <a:pPr lvl="3"/>
            <a:r>
              <a:rPr lang="en-US" u="sng" dirty="0"/>
              <a:t>RTS Control</a:t>
            </a:r>
            <a:r>
              <a:rPr lang="en-US" dirty="0"/>
              <a:t>:</a:t>
            </a:r>
          </a:p>
          <a:p>
            <a:pPr lvl="4"/>
            <a:r>
              <a:rPr lang="en-US" i="1" dirty="0"/>
              <a:t>Follows Transmitter</a:t>
            </a:r>
            <a:r>
              <a:rPr lang="en-US" dirty="0"/>
              <a:t> – RTS controlled by </a:t>
            </a:r>
            <a:r>
              <a:rPr lang="en-US" dirty="0" err="1"/>
              <a:t>xmitter</a:t>
            </a:r>
            <a:endParaRPr lang="en-US" dirty="0"/>
          </a:p>
          <a:p>
            <a:pPr lvl="4"/>
            <a:r>
              <a:rPr lang="en-US" i="1" dirty="0"/>
              <a:t>Manual</a:t>
            </a:r>
            <a:r>
              <a:rPr lang="en-US" dirty="0"/>
              <a:t> – RTS controlled by </a:t>
            </a:r>
            <a:r>
              <a:rPr lang="en-US" b="1" i="1" dirty="0" err="1">
                <a:solidFill>
                  <a:srgbClr val="0070C0"/>
                </a:solidFill>
              </a:rPr>
              <a:t>IntSerial.RTS</a:t>
            </a:r>
            <a:endParaRPr lang="en-US" b="1" i="1" dirty="0">
              <a:solidFill>
                <a:srgbClr val="0070C0"/>
              </a:solidFill>
            </a:endParaRPr>
          </a:p>
          <a:p>
            <a:pPr lvl="4"/>
            <a:r>
              <a:rPr lang="en-US" i="1" dirty="0"/>
              <a:t>Off/On</a:t>
            </a:r>
            <a:r>
              <a:rPr lang="en-US" dirty="0"/>
              <a:t> – Forces RTS</a:t>
            </a:r>
            <a:endParaRPr lang="en-US" i="1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1179576"/>
            <a:ext cx="2466975" cy="23145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482" y="3231404"/>
            <a:ext cx="2609850" cy="33623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847124" y="4135753"/>
            <a:ext cx="1382475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61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72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83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74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25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76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67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8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9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1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51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792424" cy="468873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CPU Configuration</a:t>
            </a:r>
          </a:p>
          <a:p>
            <a:pPr lvl="1"/>
            <a:r>
              <a:rPr lang="en-US" dirty="0"/>
              <a:t>Serial Port Mode</a:t>
            </a:r>
          </a:p>
          <a:p>
            <a:pPr lvl="2"/>
            <a:r>
              <a:rPr lang="en-US" b="1" dirty="0"/>
              <a:t>Modbus RTU Client (Master)</a:t>
            </a:r>
          </a:p>
          <a:p>
            <a:pPr lvl="3"/>
            <a:r>
              <a:rPr lang="en-US" dirty="0"/>
              <a:t>Master has no Unit ID address</a:t>
            </a:r>
          </a:p>
          <a:p>
            <a:pPr lvl="3"/>
            <a:r>
              <a:rPr lang="en-US" dirty="0"/>
              <a:t>Use </a:t>
            </a:r>
            <a:r>
              <a:rPr lang="en-US" b="1" dirty="0">
                <a:solidFill>
                  <a:srgbClr val="00B050"/>
                </a:solidFill>
              </a:rPr>
              <a:t>MRX</a:t>
            </a:r>
            <a:r>
              <a:rPr lang="en-US" dirty="0"/>
              <a:t> &amp; </a:t>
            </a:r>
            <a:r>
              <a:rPr lang="en-US" b="1" dirty="0">
                <a:solidFill>
                  <a:srgbClr val="00B050"/>
                </a:solidFill>
              </a:rPr>
              <a:t>MWX</a:t>
            </a:r>
            <a:r>
              <a:rPr lang="en-US" dirty="0"/>
              <a:t> instructions</a:t>
            </a:r>
          </a:p>
          <a:p>
            <a:pPr lvl="3"/>
            <a:r>
              <a:rPr lang="en-US" u="sng" dirty="0"/>
              <a:t>Timeout</a:t>
            </a:r>
            <a:r>
              <a:rPr lang="en-US" dirty="0"/>
              <a:t>: </a:t>
            </a:r>
            <a:r>
              <a:rPr lang="en-US" i="1" dirty="0"/>
              <a:t>0 – 32,767 </a:t>
            </a:r>
            <a:r>
              <a:rPr lang="en-US" i="1" dirty="0" err="1"/>
              <a:t>ms</a:t>
            </a:r>
            <a:r>
              <a:rPr lang="en-US" i="1" dirty="0"/>
              <a:t>; </a:t>
            </a:r>
            <a:r>
              <a:rPr lang="en-US" dirty="0"/>
              <a:t>time for slave to respond</a:t>
            </a:r>
          </a:p>
          <a:p>
            <a:pPr lvl="3"/>
            <a:r>
              <a:rPr lang="en-US" u="sng" dirty="0"/>
              <a:t>Retries</a:t>
            </a:r>
            <a:r>
              <a:rPr lang="en-US" dirty="0"/>
              <a:t>: </a:t>
            </a:r>
            <a:r>
              <a:rPr lang="en-US" i="1" dirty="0"/>
              <a:t>0 – 255</a:t>
            </a:r>
          </a:p>
          <a:p>
            <a:pPr lvl="3"/>
            <a:r>
              <a:rPr lang="en-US" u="sng" dirty="0"/>
              <a:t>Inter-packet Delay</a:t>
            </a:r>
            <a:r>
              <a:rPr lang="en-US" dirty="0"/>
              <a:t>: </a:t>
            </a:r>
            <a:r>
              <a:rPr lang="en-US" i="1" dirty="0"/>
              <a:t>0 – 65,535 µs; </a:t>
            </a:r>
            <a:r>
              <a:rPr lang="en-US" dirty="0"/>
              <a:t>between packets</a:t>
            </a:r>
            <a:endParaRPr lang="en-US" u="sng" dirty="0"/>
          </a:p>
          <a:p>
            <a:pPr lvl="3"/>
            <a:r>
              <a:rPr lang="en-US" u="sng" dirty="0"/>
              <a:t>Baud Rate</a:t>
            </a:r>
            <a:r>
              <a:rPr lang="en-US" dirty="0"/>
              <a:t>: </a:t>
            </a:r>
            <a:r>
              <a:rPr lang="en-US" i="1" dirty="0"/>
              <a:t>300, 1200, 2400, 4800, 9600, 19.2K, 38.4K, 57.6K, 115.2K</a:t>
            </a:r>
          </a:p>
          <a:p>
            <a:pPr lvl="3"/>
            <a:r>
              <a:rPr lang="en-US" u="sng" dirty="0"/>
              <a:t>Data Bits</a:t>
            </a:r>
            <a:r>
              <a:rPr lang="en-US" dirty="0"/>
              <a:t>: </a:t>
            </a:r>
            <a:r>
              <a:rPr lang="en-US" i="1" dirty="0"/>
              <a:t>7, 8</a:t>
            </a:r>
          </a:p>
          <a:p>
            <a:pPr lvl="3"/>
            <a:r>
              <a:rPr lang="en-US" u="sng" dirty="0"/>
              <a:t>Stop Bits</a:t>
            </a:r>
            <a:r>
              <a:rPr lang="en-US" dirty="0"/>
              <a:t>: </a:t>
            </a:r>
            <a:r>
              <a:rPr lang="en-US" i="1" dirty="0"/>
              <a:t>1, 2</a:t>
            </a:r>
          </a:p>
          <a:p>
            <a:pPr lvl="3"/>
            <a:r>
              <a:rPr lang="en-US" u="sng" dirty="0"/>
              <a:t>Parity</a:t>
            </a:r>
            <a:r>
              <a:rPr lang="en-US" dirty="0"/>
              <a:t>: </a:t>
            </a:r>
            <a:r>
              <a:rPr lang="en-US" i="1" dirty="0"/>
              <a:t>None, Odd, Even</a:t>
            </a:r>
          </a:p>
          <a:p>
            <a:pPr lvl="3"/>
            <a:r>
              <a:rPr lang="en-US" u="sng" dirty="0"/>
              <a:t>Transmit Control</a:t>
            </a:r>
            <a:r>
              <a:rPr lang="en-US" dirty="0"/>
              <a:t>: </a:t>
            </a:r>
          </a:p>
          <a:p>
            <a:pPr lvl="4"/>
            <a:r>
              <a:rPr lang="en-US" i="1" dirty="0"/>
              <a:t>Unconditional</a:t>
            </a:r>
            <a:r>
              <a:rPr lang="en-US" dirty="0"/>
              <a:t> – </a:t>
            </a:r>
            <a:r>
              <a:rPr lang="en-US" dirty="0" err="1"/>
              <a:t>Xmit</a:t>
            </a:r>
            <a:r>
              <a:rPr lang="en-US" dirty="0"/>
              <a:t> w/o delay</a:t>
            </a:r>
          </a:p>
          <a:p>
            <a:pPr lvl="4"/>
            <a:r>
              <a:rPr lang="en-US" i="1" dirty="0"/>
              <a:t>Wait for CTS</a:t>
            </a:r>
            <a:endParaRPr lang="en-US" dirty="0"/>
          </a:p>
          <a:p>
            <a:pPr lvl="4"/>
            <a:r>
              <a:rPr lang="en-US" i="1" dirty="0"/>
              <a:t>Delayed 5ms, 50ms, 250ms, 500ms</a:t>
            </a:r>
            <a:r>
              <a:rPr lang="en-US" dirty="0"/>
              <a:t> – </a:t>
            </a:r>
            <a:r>
              <a:rPr lang="en-US" dirty="0" err="1"/>
              <a:t>Xmit</a:t>
            </a:r>
            <a:r>
              <a:rPr lang="en-US" dirty="0"/>
              <a:t> after asserting RTS + delay</a:t>
            </a:r>
          </a:p>
          <a:p>
            <a:pPr lvl="3"/>
            <a:r>
              <a:rPr lang="en-US" u="sng" dirty="0"/>
              <a:t>RTS Control</a:t>
            </a:r>
            <a:r>
              <a:rPr lang="en-US" dirty="0"/>
              <a:t>:</a:t>
            </a:r>
          </a:p>
          <a:p>
            <a:pPr lvl="4"/>
            <a:r>
              <a:rPr lang="en-US" i="1" dirty="0"/>
              <a:t>Follows Transmitter</a:t>
            </a:r>
            <a:r>
              <a:rPr lang="en-US" dirty="0"/>
              <a:t> – RTS controlled by </a:t>
            </a:r>
            <a:r>
              <a:rPr lang="en-US" dirty="0" err="1"/>
              <a:t>xmitter</a:t>
            </a:r>
            <a:endParaRPr lang="en-US" dirty="0"/>
          </a:p>
          <a:p>
            <a:pPr lvl="4"/>
            <a:r>
              <a:rPr lang="en-US" i="1" dirty="0"/>
              <a:t>Manual</a:t>
            </a:r>
            <a:r>
              <a:rPr lang="en-US" dirty="0"/>
              <a:t> – RTS controlled by </a:t>
            </a:r>
            <a:r>
              <a:rPr lang="en-US" b="1" i="1" dirty="0" err="1">
                <a:solidFill>
                  <a:srgbClr val="0070C0"/>
                </a:solidFill>
              </a:rPr>
              <a:t>IntSerial.RTS</a:t>
            </a:r>
            <a:endParaRPr lang="en-US" b="1" i="1" dirty="0">
              <a:solidFill>
                <a:srgbClr val="0070C0"/>
              </a:solidFill>
            </a:endParaRPr>
          </a:p>
          <a:p>
            <a:pPr lvl="4"/>
            <a:r>
              <a:rPr lang="en-US" i="1" dirty="0"/>
              <a:t>Off/On</a:t>
            </a:r>
            <a:r>
              <a:rPr lang="en-US" dirty="0"/>
              <a:t> – Forces RTS</a:t>
            </a:r>
            <a:endParaRPr lang="en-US" i="1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1179576"/>
            <a:ext cx="2447925" cy="23336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857" y="2895600"/>
            <a:ext cx="2686050" cy="39052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812288" y="3860073"/>
            <a:ext cx="1818721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1" y="4114800"/>
            <a:ext cx="1600200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24599" y="4328163"/>
            <a:ext cx="2306409" cy="240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04571"/>
            <a:ext cx="5067300" cy="476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51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61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72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83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74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625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76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67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8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609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1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351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System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5792424" cy="4688730"/>
          </a:xfrm>
        </p:spPr>
        <p:txBody>
          <a:bodyPr>
            <a:normAutofit/>
          </a:bodyPr>
          <a:lstStyle/>
          <a:p>
            <a:r>
              <a:rPr lang="en-US" sz="2000" dirty="0"/>
              <a:t>CPU Configuration</a:t>
            </a:r>
          </a:p>
          <a:p>
            <a:pPr lvl="1"/>
            <a:r>
              <a:rPr lang="en-US" sz="1800" dirty="0"/>
              <a:t>Serial Port Mode</a:t>
            </a:r>
          </a:p>
          <a:p>
            <a:pPr lvl="2"/>
            <a:r>
              <a:rPr lang="en-US" sz="1600" b="1" dirty="0"/>
              <a:t>General Purpose</a:t>
            </a:r>
          </a:p>
          <a:p>
            <a:pPr lvl="3"/>
            <a:r>
              <a:rPr lang="en-US" sz="1400" dirty="0"/>
              <a:t>Use </a:t>
            </a:r>
            <a:r>
              <a:rPr lang="en-US" sz="1400" b="1" dirty="0">
                <a:solidFill>
                  <a:srgbClr val="00B050"/>
                </a:solidFill>
              </a:rPr>
              <a:t>STREAMIN</a:t>
            </a:r>
            <a:r>
              <a:rPr lang="en-US" sz="1400" dirty="0"/>
              <a:t> &amp; </a:t>
            </a:r>
            <a:r>
              <a:rPr lang="en-US" sz="1400" b="1" dirty="0">
                <a:solidFill>
                  <a:srgbClr val="00B050"/>
                </a:solidFill>
              </a:rPr>
              <a:t>STREAMOUT</a:t>
            </a:r>
            <a:r>
              <a:rPr lang="en-US" sz="1400" dirty="0"/>
              <a:t> instructions</a:t>
            </a:r>
          </a:p>
          <a:p>
            <a:pPr lvl="3"/>
            <a:r>
              <a:rPr lang="en-US" sz="1400" u="sng" dirty="0"/>
              <a:t>Baud Rate</a:t>
            </a:r>
            <a:r>
              <a:rPr lang="en-US" sz="1400" dirty="0"/>
              <a:t>: </a:t>
            </a:r>
            <a:r>
              <a:rPr lang="en-US" sz="1400" i="1" dirty="0"/>
              <a:t>300, 1200, 2400, 4800, 9600, 19.2K, 38.4K, 57.6K, 115.2K</a:t>
            </a:r>
          </a:p>
          <a:p>
            <a:pPr lvl="3"/>
            <a:r>
              <a:rPr lang="en-US" sz="1400" u="sng" dirty="0"/>
              <a:t>Data Bits</a:t>
            </a:r>
            <a:r>
              <a:rPr lang="en-US" sz="1400" dirty="0"/>
              <a:t>: </a:t>
            </a:r>
            <a:r>
              <a:rPr lang="en-US" sz="1400" i="1" dirty="0"/>
              <a:t>7, 8</a:t>
            </a:r>
          </a:p>
          <a:p>
            <a:pPr lvl="3"/>
            <a:r>
              <a:rPr lang="en-US" sz="1400" u="sng" dirty="0"/>
              <a:t>Stop Bits</a:t>
            </a:r>
            <a:r>
              <a:rPr lang="en-US" sz="1400" dirty="0"/>
              <a:t>: </a:t>
            </a:r>
            <a:r>
              <a:rPr lang="en-US" sz="1400" i="1" dirty="0"/>
              <a:t>1, 2</a:t>
            </a:r>
          </a:p>
          <a:p>
            <a:pPr lvl="3"/>
            <a:r>
              <a:rPr lang="en-US" sz="1400" u="sng" dirty="0"/>
              <a:t>Parity</a:t>
            </a:r>
            <a:r>
              <a:rPr lang="en-US" sz="1400" dirty="0"/>
              <a:t>: </a:t>
            </a:r>
            <a:r>
              <a:rPr lang="en-US" sz="1400" i="1" dirty="0"/>
              <a:t>None, Odd, Even</a:t>
            </a:r>
          </a:p>
          <a:p>
            <a:pPr lvl="3"/>
            <a:r>
              <a:rPr lang="en-US" sz="1400" u="sng" dirty="0"/>
              <a:t>Transmit Control</a:t>
            </a:r>
            <a:r>
              <a:rPr lang="en-US" sz="1400" dirty="0"/>
              <a:t>: </a:t>
            </a:r>
          </a:p>
          <a:p>
            <a:pPr lvl="4"/>
            <a:r>
              <a:rPr lang="en-US" sz="1400" i="1" dirty="0"/>
              <a:t>Unconditional</a:t>
            </a:r>
            <a:r>
              <a:rPr lang="en-US" sz="1400" dirty="0"/>
              <a:t> – </a:t>
            </a:r>
            <a:r>
              <a:rPr lang="en-US" sz="1400" dirty="0" err="1"/>
              <a:t>Xmit</a:t>
            </a:r>
            <a:r>
              <a:rPr lang="en-US" sz="1400" dirty="0"/>
              <a:t> w/o delay</a:t>
            </a:r>
          </a:p>
          <a:p>
            <a:pPr lvl="4"/>
            <a:r>
              <a:rPr lang="en-US" sz="1400" i="1" dirty="0"/>
              <a:t>Wait for CTS</a:t>
            </a:r>
            <a:endParaRPr lang="en-US" sz="1400" dirty="0"/>
          </a:p>
          <a:p>
            <a:pPr lvl="4"/>
            <a:r>
              <a:rPr lang="en-US" sz="1400" i="1" dirty="0"/>
              <a:t>Delayed 5ms, 50ms, 250ms, 500ms</a:t>
            </a:r>
            <a:r>
              <a:rPr lang="en-US" sz="1400" dirty="0"/>
              <a:t> – </a:t>
            </a:r>
            <a:r>
              <a:rPr lang="en-US" sz="1400" dirty="0" err="1"/>
              <a:t>Xmit</a:t>
            </a:r>
            <a:r>
              <a:rPr lang="en-US" sz="1400" dirty="0"/>
              <a:t> after asserting RTS + delay</a:t>
            </a:r>
          </a:p>
          <a:p>
            <a:pPr lvl="3"/>
            <a:r>
              <a:rPr lang="en-US" sz="1400" u="sng" dirty="0"/>
              <a:t>RTS Control</a:t>
            </a:r>
            <a:r>
              <a:rPr lang="en-US" sz="1400" dirty="0"/>
              <a:t>:</a:t>
            </a:r>
          </a:p>
          <a:p>
            <a:pPr lvl="4"/>
            <a:r>
              <a:rPr lang="en-US" sz="1400" i="1" dirty="0"/>
              <a:t>Follows Transmitter</a:t>
            </a:r>
            <a:r>
              <a:rPr lang="en-US" sz="1400" dirty="0"/>
              <a:t> – RTS controlled by </a:t>
            </a:r>
            <a:r>
              <a:rPr lang="en-US" sz="1400" dirty="0" err="1"/>
              <a:t>xmitter</a:t>
            </a:r>
            <a:endParaRPr lang="en-US" sz="1400" dirty="0"/>
          </a:p>
          <a:p>
            <a:pPr lvl="4"/>
            <a:r>
              <a:rPr lang="en-US" sz="1400" i="1" dirty="0"/>
              <a:t>Manual</a:t>
            </a:r>
            <a:r>
              <a:rPr lang="en-US" sz="1400" dirty="0"/>
              <a:t> – RTS controlled by </a:t>
            </a:r>
            <a:r>
              <a:rPr lang="en-US" sz="1400" b="1" i="1" dirty="0" err="1">
                <a:solidFill>
                  <a:srgbClr val="0070C0"/>
                </a:solidFill>
              </a:rPr>
              <a:t>IntSerial.RTS</a:t>
            </a:r>
            <a:endParaRPr lang="en-US" sz="1400" b="1" i="1" dirty="0">
              <a:solidFill>
                <a:srgbClr val="0070C0"/>
              </a:solidFill>
            </a:endParaRPr>
          </a:p>
          <a:p>
            <a:pPr lvl="4"/>
            <a:r>
              <a:rPr lang="en-US" sz="1400" i="1" dirty="0"/>
              <a:t>Off/On</a:t>
            </a:r>
            <a:r>
              <a:rPr lang="en-US" sz="1400" dirty="0"/>
              <a:t> – Forces RTS</a:t>
            </a:r>
            <a:endParaRPr lang="en-US" sz="1400" i="1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1179576"/>
            <a:ext cx="2466975" cy="23336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482" y="3662615"/>
            <a:ext cx="2609850" cy="28194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0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61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2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83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74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25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76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67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8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09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1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851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107199</TotalTime>
  <Words>2360</Words>
  <Application>Microsoft Office PowerPoint</Application>
  <PresentationFormat>On-screen Show (4:3)</PresentationFormat>
  <Paragraphs>488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Do-more Technical Training</vt:lpstr>
      <vt:lpstr>System Configuration</vt:lpstr>
      <vt:lpstr>System Configuration</vt:lpstr>
      <vt:lpstr>System Configuration</vt:lpstr>
      <vt:lpstr>System Configuration</vt:lpstr>
      <vt:lpstr>System Configuration</vt:lpstr>
      <vt:lpstr>System Configuration</vt:lpstr>
      <vt:lpstr>System Configuration</vt:lpstr>
      <vt:lpstr>System Configuration</vt:lpstr>
      <vt:lpstr>Built-In Ethernet Port</vt:lpstr>
      <vt:lpstr>System Configuration</vt:lpstr>
      <vt:lpstr>System Configuration</vt:lpstr>
      <vt:lpstr>System Configuration</vt:lpstr>
      <vt:lpstr>System Configuration</vt:lpstr>
      <vt:lpstr>System Configuration</vt:lpstr>
      <vt:lpstr>System Configuration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Gregory Kiser</cp:lastModifiedBy>
  <cp:revision>674</cp:revision>
  <dcterms:created xsi:type="dcterms:W3CDTF">2014-08-20T17:24:46Z</dcterms:created>
  <dcterms:modified xsi:type="dcterms:W3CDTF">2016-03-14T12:10:09Z</dcterms:modified>
</cp:coreProperties>
</file>