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64" r:id="rId3"/>
    <p:sldId id="265" r:id="rId4"/>
    <p:sldId id="266" r:id="rId5"/>
    <p:sldId id="283" r:id="rId6"/>
    <p:sldId id="277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69" r:id="rId15"/>
    <p:sldId id="276" r:id="rId16"/>
    <p:sldId id="279" r:id="rId17"/>
    <p:sldId id="284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106"/>
    <a:srgbClr val="FFCCFF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6" autoAdjust="0"/>
    <p:restoredTop sz="95733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System Security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761999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93008"/>
            <a:ext cx="8229600" cy="4891184"/>
          </a:xfrm>
        </p:spPr>
        <p:txBody>
          <a:bodyPr numCol="1">
            <a:normAutofit/>
          </a:bodyPr>
          <a:lstStyle/>
          <a:p>
            <a:r>
              <a:rPr lang="en-US" dirty="0"/>
              <a:t>Protocol-specific Memory (Guest Memory)</a:t>
            </a:r>
          </a:p>
          <a:p>
            <a:pPr lvl="1"/>
            <a:r>
              <a:rPr lang="en-US" dirty="0"/>
              <a:t>Modbus Client (Master)</a:t>
            </a:r>
          </a:p>
        </p:txBody>
      </p:sp>
      <p:pic>
        <p:nvPicPr>
          <p:cNvPr id="96258" name="ModbusM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590800"/>
            <a:ext cx="57340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49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761999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93008"/>
            <a:ext cx="8229600" cy="4891184"/>
          </a:xfrm>
        </p:spPr>
        <p:txBody>
          <a:bodyPr numCol="1">
            <a:normAutofit/>
          </a:bodyPr>
          <a:lstStyle/>
          <a:p>
            <a:r>
              <a:rPr lang="en-US" dirty="0"/>
              <a:t>Protocol-specific Memory (Guest Memory)</a:t>
            </a:r>
          </a:p>
          <a:p>
            <a:pPr lvl="1"/>
            <a:r>
              <a:rPr lang="en-US" dirty="0"/>
              <a:t>DL Protocol (K-sequence)</a:t>
            </a:r>
          </a:p>
          <a:p>
            <a:pPr lvl="2"/>
            <a:r>
              <a:rPr lang="en-US" dirty="0"/>
              <a:t>Server (Slave)</a:t>
            </a:r>
          </a:p>
          <a:p>
            <a:pPr lvl="3"/>
            <a:r>
              <a:rPr lang="en-US" b="1" dirty="0">
                <a:solidFill>
                  <a:srgbClr val="0070C0"/>
                </a:solidFill>
              </a:rPr>
              <a:t>DLX</a:t>
            </a:r>
            <a:r>
              <a:rPr lang="en-US" dirty="0"/>
              <a:t> – Input</a:t>
            </a:r>
          </a:p>
          <a:p>
            <a:pPr lvl="3"/>
            <a:r>
              <a:rPr lang="en-US" b="1" dirty="0">
                <a:solidFill>
                  <a:srgbClr val="0070C0"/>
                </a:solidFill>
              </a:rPr>
              <a:t>DLY</a:t>
            </a:r>
            <a:r>
              <a:rPr lang="en-US" dirty="0"/>
              <a:t> – Output</a:t>
            </a:r>
          </a:p>
          <a:p>
            <a:pPr lvl="3"/>
            <a:r>
              <a:rPr lang="en-US" b="1" dirty="0">
                <a:solidFill>
                  <a:srgbClr val="0070C0"/>
                </a:solidFill>
              </a:rPr>
              <a:t>DLC</a:t>
            </a:r>
            <a:r>
              <a:rPr lang="en-US" dirty="0"/>
              <a:t> – Bit</a:t>
            </a:r>
          </a:p>
          <a:p>
            <a:pPr lvl="3"/>
            <a:r>
              <a:rPr lang="en-US" b="1" dirty="0">
                <a:solidFill>
                  <a:srgbClr val="0070C0"/>
                </a:solidFill>
              </a:rPr>
              <a:t>DLV</a:t>
            </a:r>
            <a:r>
              <a:rPr lang="en-US" dirty="0"/>
              <a:t> – V-memory</a:t>
            </a:r>
          </a:p>
          <a:p>
            <a:pPr lvl="2"/>
            <a:r>
              <a:rPr lang="en-US" dirty="0"/>
              <a:t>Client (Master)</a:t>
            </a:r>
          </a:p>
          <a:p>
            <a:pPr lvl="3"/>
            <a:r>
              <a:rPr lang="en-US" dirty="0"/>
              <a:t>Use </a:t>
            </a:r>
            <a:r>
              <a:rPr lang="en-US" b="1" dirty="0">
                <a:solidFill>
                  <a:srgbClr val="00B050"/>
                </a:solidFill>
              </a:rPr>
              <a:t>DLWX</a:t>
            </a:r>
            <a:r>
              <a:rPr lang="en-US" dirty="0"/>
              <a:t> – </a:t>
            </a:r>
            <a:r>
              <a:rPr lang="en-US" dirty="0" err="1"/>
              <a:t>DirectLOGIC</a:t>
            </a:r>
            <a:r>
              <a:rPr lang="en-US" dirty="0"/>
              <a:t> Network Write instruction</a:t>
            </a:r>
          </a:p>
          <a:p>
            <a:pPr lvl="3"/>
            <a:r>
              <a:rPr lang="en-US" dirty="0"/>
              <a:t>Use </a:t>
            </a:r>
            <a:r>
              <a:rPr lang="en-US" b="1" dirty="0">
                <a:solidFill>
                  <a:srgbClr val="00B050"/>
                </a:solidFill>
              </a:rPr>
              <a:t>DLRX</a:t>
            </a:r>
            <a:r>
              <a:rPr lang="en-US" dirty="0"/>
              <a:t> – Direct LOGIC </a:t>
            </a:r>
            <a:r>
              <a:rPr lang="en-US" dirty="0" err="1"/>
              <a:t>Netwrok</a:t>
            </a:r>
            <a:r>
              <a:rPr lang="en-US" dirty="0"/>
              <a:t> Read instruction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NOTE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DirectNET</a:t>
            </a:r>
            <a:r>
              <a:rPr lang="en-US" dirty="0">
                <a:solidFill>
                  <a:srgbClr val="FF0000"/>
                </a:solidFill>
              </a:rPr>
              <a:t> protocol is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supported</a:t>
            </a:r>
          </a:p>
        </p:txBody>
      </p:sp>
    </p:spTree>
    <p:extLst>
      <p:ext uri="{BB962C8B-B14F-4D97-AF65-F5344CB8AC3E}">
        <p14:creationId xmlns:p14="http://schemas.microsoft.com/office/powerpoint/2010/main" val="134420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761999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93008"/>
            <a:ext cx="8229600" cy="4891184"/>
          </a:xfrm>
        </p:spPr>
        <p:txBody>
          <a:bodyPr numCol="1">
            <a:normAutofit/>
          </a:bodyPr>
          <a:lstStyle/>
          <a:p>
            <a:r>
              <a:rPr lang="en-US" dirty="0"/>
              <a:t>Protocol-specific Memory (Guest Memory)</a:t>
            </a:r>
          </a:p>
          <a:p>
            <a:pPr lvl="1"/>
            <a:r>
              <a:rPr lang="en-US" dirty="0"/>
              <a:t>DL Server (Slave)</a:t>
            </a:r>
          </a:p>
        </p:txBody>
      </p:sp>
      <p:pic>
        <p:nvPicPr>
          <p:cNvPr id="97282" name="DLSl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590800"/>
            <a:ext cx="6238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4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761999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93008"/>
            <a:ext cx="8229600" cy="4891184"/>
          </a:xfrm>
        </p:spPr>
        <p:txBody>
          <a:bodyPr numCol="1">
            <a:normAutofit/>
          </a:bodyPr>
          <a:lstStyle/>
          <a:p>
            <a:r>
              <a:rPr lang="en-US" dirty="0"/>
              <a:t>Protocol-specific Memory (Guest Memory)</a:t>
            </a:r>
          </a:p>
          <a:p>
            <a:pPr lvl="1"/>
            <a:r>
              <a:rPr lang="en-US" dirty="0"/>
              <a:t>DL Client (Master)</a:t>
            </a:r>
          </a:p>
        </p:txBody>
      </p:sp>
      <p:pic>
        <p:nvPicPr>
          <p:cNvPr id="98306" name="DLM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609850"/>
            <a:ext cx="54197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6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7792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Code-Block Protection</a:t>
            </a:r>
          </a:p>
          <a:p>
            <a:pPr lvl="1"/>
            <a:r>
              <a:rPr lang="en-US" dirty="0"/>
              <a:t>Full Access</a:t>
            </a:r>
          </a:p>
          <a:p>
            <a:pPr lvl="2"/>
            <a:r>
              <a:rPr lang="en-US" dirty="0"/>
              <a:t>Viewed &amp; modified without </a:t>
            </a:r>
            <a:br>
              <a:rPr lang="en-US" dirty="0"/>
            </a:br>
            <a:r>
              <a:rPr lang="en-US" dirty="0"/>
              <a:t>restriction</a:t>
            </a:r>
          </a:p>
          <a:p>
            <a:pPr lvl="1"/>
            <a:r>
              <a:rPr lang="en-US" dirty="0"/>
              <a:t>Unlocked for this Project </a:t>
            </a:r>
            <a:br>
              <a:rPr lang="en-US" dirty="0"/>
            </a:br>
            <a:r>
              <a:rPr lang="en-US" dirty="0"/>
              <a:t>Session</a:t>
            </a:r>
          </a:p>
          <a:p>
            <a:pPr lvl="2"/>
            <a:r>
              <a:rPr lang="en-US" dirty="0"/>
              <a:t>Password-protected, but </a:t>
            </a:r>
            <a:br>
              <a:rPr lang="en-US" dirty="0"/>
            </a:br>
            <a:r>
              <a:rPr lang="en-US" dirty="0"/>
              <a:t>can be viewed &amp; modified </a:t>
            </a:r>
            <a:br>
              <a:rPr lang="en-US" dirty="0"/>
            </a:br>
            <a:r>
              <a:rPr lang="en-US" dirty="0"/>
              <a:t>until the project is closed.</a:t>
            </a:r>
          </a:p>
          <a:p>
            <a:pPr lvl="1"/>
            <a:r>
              <a:rPr lang="en-US" dirty="0"/>
              <a:t>Locked</a:t>
            </a:r>
          </a:p>
          <a:p>
            <a:pPr lvl="2"/>
            <a:r>
              <a:rPr lang="en-US" dirty="0"/>
              <a:t>Password-protected &amp; can only be modified on a per-operation basis (e.g. editing the Code-Block Configuration), &amp; then </a:t>
            </a:r>
            <a:r>
              <a:rPr lang="en-US" b="1" u="sng" dirty="0"/>
              <a:t>only</a:t>
            </a:r>
            <a:r>
              <a:rPr lang="en-US" dirty="0"/>
              <a:t> when the correct Password is entered</a:t>
            </a:r>
          </a:p>
        </p:txBody>
      </p:sp>
      <p:pic>
        <p:nvPicPr>
          <p:cNvPr id="99330" name="CodeBlockCon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97053"/>
            <a:ext cx="2638425" cy="46005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Arrow"/>
          <p:cNvSpPr/>
          <p:nvPr/>
        </p:nvSpPr>
        <p:spPr>
          <a:xfrm rot="10800000">
            <a:off x="6705600" y="4572000"/>
            <a:ext cx="457200" cy="685800"/>
          </a:xfrm>
          <a:prstGeom prst="up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331" name="CodeProt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591297" cy="28956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asswo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10" y="3276600"/>
            <a:ext cx="3038475" cy="16668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EnterPasswo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971800"/>
            <a:ext cx="2038350" cy="14478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64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1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21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7792"/>
          </a:xfrm>
        </p:spPr>
        <p:txBody>
          <a:bodyPr numCol="1">
            <a:normAutofit lnSpcReduction="10000"/>
          </a:bodyPr>
          <a:lstStyle/>
          <a:p>
            <a:r>
              <a:rPr lang="en-US" dirty="0"/>
              <a:t>Sessions Locked Out</a:t>
            </a:r>
          </a:p>
          <a:p>
            <a:pPr lvl="1"/>
            <a:r>
              <a:rPr lang="en-US" dirty="0"/>
              <a:t>CPU counts failed attempts to login</a:t>
            </a:r>
          </a:p>
          <a:p>
            <a:pPr lvl="2"/>
            <a:r>
              <a:rPr lang="en-US" dirty="0"/>
              <a:t>8 consecutive fails: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30-second lockout</a:t>
            </a:r>
          </a:p>
          <a:p>
            <a:pPr lvl="3"/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$</a:t>
            </a:r>
            <a:r>
              <a:rPr lang="en-US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LoginLockedOut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ST150</a:t>
            </a:r>
            <a:r>
              <a:rPr lang="en-US" dirty="0">
                <a:sym typeface="Wingdings" panose="05000000000000000000" pitchFamily="2" charset="2"/>
              </a:rPr>
              <a:t>) = ON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This bit could be used in ladders 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store the time (i.e. </a:t>
            </a:r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$Now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SDT0</a:t>
            </a:r>
            <a:r>
              <a:rPr lang="en-US" dirty="0">
                <a:sym typeface="Wingdings" panose="05000000000000000000" pitchFamily="2" charset="2"/>
              </a:rPr>
              <a:t>)) of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 lockout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After 30 seconds: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Attempts can be resumed</a:t>
            </a:r>
          </a:p>
          <a:p>
            <a:pPr lvl="3"/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$</a:t>
            </a:r>
            <a:r>
              <a:rPr lang="en-US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LoginLockedOut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ST150</a:t>
            </a:r>
            <a:r>
              <a:rPr lang="en-US" dirty="0">
                <a:sym typeface="Wingdings" panose="05000000000000000000" pitchFamily="2" charset="2"/>
              </a:rPr>
              <a:t>) = OFF</a:t>
            </a:r>
          </a:p>
          <a:p>
            <a:pPr lvl="2"/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$</a:t>
            </a:r>
            <a:r>
              <a:rPr lang="en-US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FailedLoginCnt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DST386</a:t>
            </a:r>
            <a:r>
              <a:rPr lang="en-US" dirty="0">
                <a:sym typeface="Wingdings" panose="05000000000000000000" pitchFamily="2" charset="2"/>
              </a:rPr>
              <a:t>) is a running total of failed login attempts</a:t>
            </a:r>
          </a:p>
        </p:txBody>
      </p:sp>
      <p:pic>
        <p:nvPicPr>
          <p:cNvPr id="6" name="LockedO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1885950" cy="17049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2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7792"/>
          </a:xfrm>
        </p:spPr>
        <p:txBody>
          <a:bodyPr numCol="1">
            <a:normAutofit/>
          </a:bodyPr>
          <a:lstStyle/>
          <a:p>
            <a:r>
              <a:rPr lang="en-US" dirty="0"/>
              <a:t>Associated Instructions</a:t>
            </a:r>
          </a:p>
          <a:p>
            <a:pPr lvl="1"/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DATAINFO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u="sng" dirty="0">
                <a:sym typeface="Wingdings" panose="05000000000000000000" pitchFamily="2" charset="2"/>
              </a:rPr>
              <a:t>Category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Misc</a:t>
            </a:r>
            <a:r>
              <a:rPr lang="en-US" dirty="0">
                <a:sym typeface="Wingdings" panose="05000000000000000000" pitchFamily="2" charset="2"/>
              </a:rPr>
              <a:t>/Data Manipulation)</a:t>
            </a:r>
          </a:p>
          <a:p>
            <a:pPr lvl="1"/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HWINFO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u="sng" dirty="0">
                <a:sym typeface="Wingdings" panose="05000000000000000000" pitchFamily="2" charset="2"/>
              </a:rPr>
              <a:t>Category</a:t>
            </a:r>
            <a:r>
              <a:rPr lang="en-US" dirty="0">
                <a:sym typeface="Wingdings" panose="05000000000000000000" pitchFamily="2" charset="2"/>
              </a:rPr>
              <a:t>: Hardware/Device)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760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3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7792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/>
              <a:t>DATAINFO “Query Information about Data memory”</a:t>
            </a:r>
          </a:p>
          <a:p>
            <a:pPr lvl="1"/>
            <a:r>
              <a:rPr lang="en-US" dirty="0"/>
              <a:t>Reads the size or Schema ID of a Data Block or Heap Item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dirty="0"/>
              <a:t>Memory Type:</a:t>
            </a:r>
          </a:p>
          <a:p>
            <a:pPr lvl="3"/>
            <a:r>
              <a:rPr lang="en-US" b="1" dirty="0"/>
              <a:t>Data Block</a:t>
            </a:r>
            <a:r>
              <a:rPr lang="en-US" dirty="0"/>
              <a:t> – a list of all Data </a:t>
            </a:r>
            <a:br>
              <a:rPr lang="en-US" dirty="0"/>
            </a:br>
            <a:r>
              <a:rPr lang="en-US" dirty="0"/>
              <a:t>Blocks configured</a:t>
            </a:r>
          </a:p>
          <a:p>
            <a:pPr lvl="3"/>
            <a:r>
              <a:rPr lang="en-US" b="1" dirty="0"/>
              <a:t>Information Type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Number of Elements in Block</a:t>
            </a:r>
          </a:p>
          <a:p>
            <a:pPr lvl="4"/>
            <a:r>
              <a:rPr lang="en-US" dirty="0"/>
              <a:t>Number of BYTEs in Block</a:t>
            </a:r>
          </a:p>
          <a:p>
            <a:pPr lvl="4"/>
            <a:r>
              <a:rPr lang="en-US" dirty="0"/>
              <a:t>Number of BITs in Block</a:t>
            </a:r>
          </a:p>
          <a:p>
            <a:pPr lvl="4"/>
            <a:r>
              <a:rPr lang="en-US" dirty="0"/>
              <a:t>Data Type ID (Schema ID)</a:t>
            </a:r>
          </a:p>
          <a:p>
            <a:pPr lvl="3"/>
            <a:r>
              <a:rPr lang="en-US" b="1" dirty="0"/>
              <a:t>Heap Item</a:t>
            </a:r>
            <a:r>
              <a:rPr lang="en-US" dirty="0"/>
              <a:t> – a list of all Heap Items </a:t>
            </a:r>
            <a:br>
              <a:rPr lang="en-US" dirty="0"/>
            </a:br>
            <a:r>
              <a:rPr lang="en-US" dirty="0"/>
              <a:t>configured</a:t>
            </a:r>
          </a:p>
          <a:p>
            <a:pPr lvl="3"/>
            <a:r>
              <a:rPr lang="en-US" b="1" dirty="0"/>
              <a:t>Information Type</a:t>
            </a:r>
            <a:r>
              <a:rPr lang="en-US" dirty="0"/>
              <a:t>:</a:t>
            </a:r>
          </a:p>
          <a:p>
            <a:pPr lvl="4"/>
            <a:r>
              <a:rPr lang="en-US" dirty="0"/>
              <a:t>Number of DWORDs in Heap Item</a:t>
            </a:r>
          </a:p>
          <a:p>
            <a:pPr lvl="4"/>
            <a:r>
              <a:rPr lang="en-US" dirty="0"/>
              <a:t>Data Type ID (Schema ID)</a:t>
            </a:r>
          </a:p>
          <a:p>
            <a:pPr lvl="2"/>
            <a:r>
              <a:rPr lang="en-US" dirty="0"/>
              <a:t>Output – location of read value</a:t>
            </a:r>
          </a:p>
          <a:p>
            <a:pPr lvl="2"/>
            <a:r>
              <a:rPr lang="en-US" dirty="0"/>
              <a:t>Input Leg</a:t>
            </a:r>
          </a:p>
          <a:p>
            <a:pPr lvl="3"/>
            <a:r>
              <a:rPr lang="en-US" dirty="0"/>
              <a:t>Edge triggered</a:t>
            </a:r>
          </a:p>
          <a:p>
            <a:pPr lvl="3"/>
            <a:r>
              <a:rPr lang="en-US" dirty="0"/>
              <a:t>Power flow enabled</a:t>
            </a:r>
          </a:p>
          <a:p>
            <a:pPr lvl="1"/>
            <a:endParaRPr lang="en-US" b="1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4086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96123"/>
              </p:ext>
            </p:extLst>
          </p:nvPr>
        </p:nvGraphicFramePr>
        <p:xfrm>
          <a:off x="1828800" y="1527382"/>
          <a:ext cx="5029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6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Schema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Schema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Unsigned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Signed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Device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Unsigned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Signed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Signed</a:t>
                      </a:r>
                      <a:r>
                        <a:rPr lang="en-US" sz="1200" baseline="0" dirty="0"/>
                        <a:t> DWORD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Timer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39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Pulse Catch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Pulse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Discrete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CTRIO Raw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Peerlink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RampSoak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3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Process Simulator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67200" y="1581150"/>
            <a:ext cx="0" cy="4835636"/>
          </a:xfrm>
          <a:prstGeom prst="line">
            <a:avLst/>
          </a:prstGeom>
          <a:ln w="92075" cap="sq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9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5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7792"/>
          </a:xfrm>
        </p:spPr>
        <p:txBody>
          <a:bodyPr numCol="1">
            <a:normAutofit fontScale="77500" lnSpcReduction="20000"/>
          </a:bodyPr>
          <a:lstStyle/>
          <a:p>
            <a:r>
              <a:rPr lang="en-US" b="1" dirty="0"/>
              <a:t>HWINFO “Get Hardware Information”</a:t>
            </a:r>
          </a:p>
          <a:p>
            <a:pPr lvl="1"/>
            <a:r>
              <a:rPr lang="en-US" dirty="0"/>
              <a:t>Reads hardware-specific info from I/O module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dirty="0"/>
              <a:t>Information Type:</a:t>
            </a:r>
          </a:p>
          <a:p>
            <a:pPr lvl="3"/>
            <a:r>
              <a:rPr lang="en-US" b="1" dirty="0"/>
              <a:t>Module ID</a:t>
            </a:r>
            <a:r>
              <a:rPr lang="en-US" dirty="0"/>
              <a:t> – see Help File for all IDs (there’s a bunch!)</a:t>
            </a:r>
          </a:p>
          <a:p>
            <a:pPr lvl="3"/>
            <a:r>
              <a:rPr lang="en-US" b="1" dirty="0">
                <a:sym typeface="Wingdings" panose="05000000000000000000" pitchFamily="2" charset="2"/>
              </a:rPr>
              <a:t>X Count</a:t>
            </a:r>
          </a:p>
          <a:p>
            <a:pPr lvl="3"/>
            <a:r>
              <a:rPr lang="en-US" b="1" dirty="0">
                <a:sym typeface="Wingdings" panose="05000000000000000000" pitchFamily="2" charset="2"/>
              </a:rPr>
              <a:t>Y Count</a:t>
            </a:r>
          </a:p>
          <a:p>
            <a:pPr lvl="3"/>
            <a:r>
              <a:rPr lang="en-US" b="1" dirty="0">
                <a:sym typeface="Wingdings" panose="05000000000000000000" pitchFamily="2" charset="2"/>
              </a:rPr>
              <a:t>WX Count</a:t>
            </a:r>
          </a:p>
          <a:p>
            <a:pPr lvl="3"/>
            <a:r>
              <a:rPr lang="en-US" b="1" dirty="0">
                <a:sym typeface="Wingdings" panose="05000000000000000000" pitchFamily="2" charset="2"/>
              </a:rPr>
              <a:t>WY Count</a:t>
            </a:r>
          </a:p>
          <a:p>
            <a:pPr lvl="3"/>
            <a:r>
              <a:rPr lang="en-US" b="1" dirty="0">
                <a:sym typeface="Wingdings" panose="05000000000000000000" pitchFamily="2" charset="2"/>
              </a:rPr>
              <a:t>DX Count</a:t>
            </a:r>
          </a:p>
          <a:p>
            <a:pPr lvl="3"/>
            <a:r>
              <a:rPr lang="en-US" b="1" dirty="0">
                <a:sym typeface="Wingdings" panose="05000000000000000000" pitchFamily="2" charset="2"/>
              </a:rPr>
              <a:t>DY Count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Master:</a:t>
            </a:r>
          </a:p>
          <a:p>
            <a:pPr lvl="3"/>
            <a:r>
              <a:rPr lang="en-US" b="1" dirty="0" err="1">
                <a:sym typeface="Wingdings" panose="05000000000000000000" pitchFamily="2" charset="2"/>
              </a:rPr>
              <a:t>LocalIOMaster</a:t>
            </a:r>
            <a:r>
              <a:rPr lang="en-US" dirty="0">
                <a:sym typeface="Wingdings" panose="05000000000000000000" pitchFamily="2" charset="2"/>
              </a:rPr>
              <a:t> – local I/O base</a:t>
            </a:r>
            <a:endParaRPr lang="en-US" b="1" dirty="0">
              <a:sym typeface="Wingdings" panose="05000000000000000000" pitchFamily="2" charset="2"/>
            </a:endParaRPr>
          </a:p>
          <a:p>
            <a:pPr lvl="3"/>
            <a:r>
              <a:rPr lang="en-US" b="1" dirty="0" err="1">
                <a:sym typeface="Wingdings" panose="05000000000000000000" pitchFamily="2" charset="2"/>
              </a:rPr>
              <a:t>EthIOMaster</a:t>
            </a:r>
            <a:r>
              <a:rPr lang="en-US" dirty="0">
                <a:sym typeface="Wingdings" panose="05000000000000000000" pitchFamily="2" charset="2"/>
              </a:rPr>
              <a:t> – Ethernet I/O remote base</a:t>
            </a:r>
            <a:endParaRPr lang="en-US" b="1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Base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Slot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Output – location for read value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90875"/>
            <a:ext cx="3552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94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02992"/>
          </a:xfrm>
        </p:spPr>
        <p:txBody>
          <a:bodyPr numCol="1">
            <a:normAutofit/>
          </a:bodyPr>
          <a:lstStyle/>
          <a:p>
            <a:r>
              <a:rPr lang="en-US" dirty="0"/>
              <a:t>Hardware Security</a:t>
            </a:r>
          </a:p>
          <a:p>
            <a:pPr lvl="1"/>
            <a:r>
              <a:rPr lang="en-US" dirty="0"/>
              <a:t>Mode Switch in RUN or STOP </a:t>
            </a:r>
            <a:br>
              <a:rPr lang="en-US" dirty="0"/>
            </a:br>
            <a:r>
              <a:rPr lang="en-US" dirty="0"/>
              <a:t>provides a minimal protection </a:t>
            </a:r>
            <a:br>
              <a:rPr lang="en-US" dirty="0"/>
            </a:br>
            <a:r>
              <a:rPr lang="en-US" dirty="0"/>
              <a:t>against software-commanded PLC mode change</a:t>
            </a:r>
          </a:p>
          <a:p>
            <a:pPr lvl="1"/>
            <a:r>
              <a:rPr lang="en-US" dirty="0"/>
              <a:t>Dipswitch #3 offers the ability to disable firmware/gate array updates</a:t>
            </a:r>
          </a:p>
        </p:txBody>
      </p:sp>
      <p:pic>
        <p:nvPicPr>
          <p:cNvPr id="37891" name="Mode Swi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847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Dipswi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59278"/>
            <a:ext cx="1285875" cy="20574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02992"/>
          </a:xfrm>
        </p:spPr>
        <p:txBody>
          <a:bodyPr numCol="1">
            <a:normAutofit/>
          </a:bodyPr>
          <a:lstStyle/>
          <a:p>
            <a:r>
              <a:rPr lang="en-US" dirty="0"/>
              <a:t>Multiple User Accounts</a:t>
            </a:r>
          </a:p>
          <a:p>
            <a:r>
              <a:rPr lang="en-US" dirty="0"/>
              <a:t>Session-based Communication</a:t>
            </a:r>
          </a:p>
          <a:p>
            <a:r>
              <a:rPr lang="en-US" dirty="0"/>
              <a:t>Protocol-specific Memory</a:t>
            </a:r>
          </a:p>
          <a:p>
            <a:r>
              <a:rPr lang="en-US" dirty="0"/>
              <a:t>Code-Block Protection</a:t>
            </a:r>
          </a:p>
          <a:p>
            <a:r>
              <a:rPr lang="en-US" dirty="0"/>
              <a:t>Sessions Locked Out</a:t>
            </a:r>
          </a:p>
        </p:txBody>
      </p:sp>
      <p:pic>
        <p:nvPicPr>
          <p:cNvPr id="92162" name="Add U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686300" cy="22955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Ses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1947862" cy="36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MemConf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0" y="3440954"/>
            <a:ext cx="7448550" cy="31146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5800" y="4572000"/>
            <a:ext cx="5410200" cy="1143000"/>
          </a:xfrm>
          <a:prstGeom prst="roundRect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65" name="Code-Block Protec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15464"/>
            <a:ext cx="3638550" cy="29337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LockedOu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1885950" cy="17049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7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02992"/>
          </a:xfrm>
        </p:spPr>
        <p:txBody>
          <a:bodyPr numCol="1">
            <a:normAutofit fontScale="70000" lnSpcReduction="20000"/>
          </a:bodyPr>
          <a:lstStyle/>
          <a:p>
            <a:r>
              <a:rPr lang="en-US" dirty="0"/>
              <a:t>Multiple User Accounts</a:t>
            </a:r>
          </a:p>
          <a:p>
            <a:pPr lvl="1"/>
            <a:r>
              <a:rPr lang="en-US" dirty="0"/>
              <a:t>Do-more CPU has “Default User” predefined</a:t>
            </a:r>
          </a:p>
          <a:p>
            <a:pPr lvl="2"/>
            <a:r>
              <a:rPr lang="en-US" dirty="0"/>
              <a:t>Password is blank (cannot be </a:t>
            </a:r>
            <a:br>
              <a:rPr lang="en-US" dirty="0"/>
            </a:br>
            <a:r>
              <a:rPr lang="en-US" dirty="0"/>
              <a:t>changed)</a:t>
            </a:r>
          </a:p>
          <a:p>
            <a:pPr lvl="2"/>
            <a:r>
              <a:rPr lang="en-US" dirty="0"/>
              <a:t>Has all privileges</a:t>
            </a:r>
          </a:p>
          <a:p>
            <a:pPr lvl="2"/>
            <a:r>
              <a:rPr lang="en-US" dirty="0"/>
              <a:t>Privileges can only be modified after </a:t>
            </a:r>
            <a:br>
              <a:rPr lang="en-US" dirty="0"/>
            </a:br>
            <a:r>
              <a:rPr lang="en-US" dirty="0"/>
              <a:t>adding an Admin &amp; logging in as </a:t>
            </a:r>
            <a:br>
              <a:rPr lang="en-US" dirty="0"/>
            </a:br>
            <a:r>
              <a:rPr lang="en-US" dirty="0"/>
              <a:t>Admin</a:t>
            </a:r>
          </a:p>
          <a:p>
            <a:pPr lvl="1"/>
            <a:r>
              <a:rPr lang="en-US" dirty="0"/>
              <a:t>First user created must be </a:t>
            </a:r>
            <a:br>
              <a:rPr lang="en-US" dirty="0"/>
            </a:br>
            <a:r>
              <a:rPr lang="en-US" dirty="0"/>
              <a:t>Administrator</a:t>
            </a:r>
          </a:p>
          <a:p>
            <a:pPr lvl="1"/>
            <a:r>
              <a:rPr lang="en-US" dirty="0"/>
              <a:t>Can add up to 16 users</a:t>
            </a:r>
          </a:p>
          <a:p>
            <a:pPr lvl="1"/>
            <a:r>
              <a:rPr lang="en-US" dirty="0"/>
              <a:t>Each account can have different levels of access</a:t>
            </a:r>
          </a:p>
          <a:p>
            <a:pPr lvl="2"/>
            <a:r>
              <a:rPr lang="en-US" b="1" dirty="0"/>
              <a:t>RD</a:t>
            </a:r>
            <a:r>
              <a:rPr lang="en-US" dirty="0"/>
              <a:t> – Read Data		</a:t>
            </a:r>
            <a:r>
              <a:rPr lang="en-US" b="1" dirty="0"/>
              <a:t>SS</a:t>
            </a:r>
            <a:r>
              <a:rPr lang="en-US" dirty="0"/>
              <a:t> – System Settings</a:t>
            </a:r>
          </a:p>
          <a:p>
            <a:pPr lvl="2"/>
            <a:r>
              <a:rPr lang="en-US" b="1" dirty="0"/>
              <a:t>WD</a:t>
            </a:r>
            <a:r>
              <a:rPr lang="en-US" dirty="0"/>
              <a:t> – Write Data		</a:t>
            </a:r>
            <a:r>
              <a:rPr lang="en-US" b="1" dirty="0"/>
              <a:t>PM</a:t>
            </a:r>
            <a:r>
              <a:rPr lang="en-US" dirty="0"/>
              <a:t> – Change PLC Mode</a:t>
            </a:r>
          </a:p>
          <a:p>
            <a:pPr lvl="2"/>
            <a:r>
              <a:rPr lang="en-US" b="1" dirty="0"/>
              <a:t>RP</a:t>
            </a:r>
            <a:r>
              <a:rPr lang="en-US" dirty="0"/>
              <a:t> – Read Project		</a:t>
            </a:r>
            <a:r>
              <a:rPr lang="en-US" b="1" dirty="0"/>
              <a:t>PW</a:t>
            </a:r>
            <a:r>
              <a:rPr lang="en-US" dirty="0"/>
              <a:t> – Change Password</a:t>
            </a:r>
          </a:p>
          <a:p>
            <a:pPr lvl="2"/>
            <a:r>
              <a:rPr lang="en-US" b="1" dirty="0"/>
              <a:t>WP</a:t>
            </a:r>
            <a:r>
              <a:rPr lang="en-US" dirty="0"/>
              <a:t> – Write Project	</a:t>
            </a:r>
            <a:r>
              <a:rPr lang="en-US" b="1" dirty="0"/>
              <a:t>FW</a:t>
            </a:r>
            <a:r>
              <a:rPr lang="en-US" dirty="0"/>
              <a:t> – Update Firmware</a:t>
            </a:r>
          </a:p>
          <a:p>
            <a:pPr lvl="1"/>
            <a:r>
              <a:rPr lang="en-US" dirty="0"/>
              <a:t>Minimum privileges are </a:t>
            </a:r>
            <a:r>
              <a:rPr lang="en-US" b="1" dirty="0"/>
              <a:t>RD</a:t>
            </a:r>
            <a:r>
              <a:rPr lang="en-US" dirty="0"/>
              <a:t> (Read Data) &amp; </a:t>
            </a:r>
            <a:r>
              <a:rPr lang="en-US" b="1" dirty="0"/>
              <a:t>RP</a:t>
            </a:r>
            <a:r>
              <a:rPr lang="en-US" dirty="0"/>
              <a:t> (Read Project)</a:t>
            </a:r>
          </a:p>
        </p:txBody>
      </p:sp>
      <p:pic>
        <p:nvPicPr>
          <p:cNvPr id="93186" name="PLC--&gt;Passw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69392"/>
            <a:ext cx="2028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asswordCon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865379" cy="3756931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AddUs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590800"/>
            <a:ext cx="3962400" cy="1940931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SWConfig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2598317"/>
            <a:ext cx="3849910" cy="374189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AddUser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22" y="2590800"/>
            <a:ext cx="3983355" cy="195119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31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7792"/>
          </a:xfrm>
        </p:spPr>
        <p:txBody>
          <a:bodyPr numCol="1">
            <a:normAutofit fontScale="70000" lnSpcReduction="20000"/>
          </a:bodyPr>
          <a:lstStyle/>
          <a:p>
            <a:r>
              <a:rPr lang="en-US" dirty="0"/>
              <a:t>Multiple User Accounts</a:t>
            </a:r>
          </a:p>
          <a:p>
            <a:pPr lvl="1"/>
            <a:r>
              <a:rPr lang="en-US" dirty="0"/>
              <a:t>Privileges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/>
              <a:t>RD</a:t>
            </a:r>
            <a:r>
              <a:rPr lang="en-US" dirty="0"/>
              <a:t> (Read Data) – allows reading </a:t>
            </a:r>
            <a:br>
              <a:rPr lang="en-US" dirty="0"/>
            </a:br>
            <a:r>
              <a:rPr lang="en-US" dirty="0"/>
              <a:t>of all data locations</a:t>
            </a:r>
          </a:p>
          <a:p>
            <a:pPr lvl="2"/>
            <a:r>
              <a:rPr lang="en-US" b="1" dirty="0"/>
              <a:t>WD</a:t>
            </a:r>
            <a:r>
              <a:rPr lang="en-US" dirty="0"/>
              <a:t> (Write Data) – allows writing </a:t>
            </a:r>
            <a:br>
              <a:rPr lang="en-US" dirty="0"/>
            </a:br>
            <a:r>
              <a:rPr lang="en-US" dirty="0"/>
              <a:t>of all data locations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/>
              <a:t>RP</a:t>
            </a:r>
            <a:r>
              <a:rPr lang="en-US" dirty="0"/>
              <a:t> (Read Project) – allows </a:t>
            </a:r>
            <a:br>
              <a:rPr lang="en-US" dirty="0"/>
            </a:br>
            <a:r>
              <a:rPr lang="en-US" dirty="0"/>
              <a:t>reading of the ladder program, </a:t>
            </a:r>
            <a:br>
              <a:rPr lang="en-US" dirty="0"/>
            </a:br>
            <a:r>
              <a:rPr lang="en-US" dirty="0"/>
              <a:t>system configuration &amp; </a:t>
            </a:r>
            <a:br>
              <a:rPr lang="en-US" dirty="0"/>
            </a:br>
            <a:r>
              <a:rPr lang="en-US" dirty="0"/>
              <a:t>documentation from the PLC</a:t>
            </a:r>
          </a:p>
          <a:p>
            <a:pPr lvl="2"/>
            <a:r>
              <a:rPr lang="en-US" b="1" dirty="0"/>
              <a:t>WP</a:t>
            </a:r>
            <a:r>
              <a:rPr lang="en-US" dirty="0"/>
              <a:t> (Write Project) – allows writing of the ladder program, system configuration &amp; documentation to the PLC</a:t>
            </a:r>
          </a:p>
          <a:p>
            <a:pPr lvl="2"/>
            <a:r>
              <a:rPr lang="en-US" b="1" dirty="0"/>
              <a:t>SS</a:t>
            </a:r>
            <a:r>
              <a:rPr lang="en-US" dirty="0"/>
              <a:t> (System Settings) – allows setting of system clock, clearing system &amp; user logs</a:t>
            </a:r>
          </a:p>
          <a:p>
            <a:pPr lvl="2"/>
            <a:r>
              <a:rPr lang="en-US" b="1" dirty="0"/>
              <a:t>PM</a:t>
            </a:r>
            <a:r>
              <a:rPr lang="en-US" dirty="0"/>
              <a:t> (Change PLC Mode) – allows changing of PLC mode (Program/Run) &amp; invoking of debug features</a:t>
            </a:r>
          </a:p>
          <a:p>
            <a:pPr lvl="2"/>
            <a:r>
              <a:rPr lang="en-US" b="1" dirty="0"/>
              <a:t>PW</a:t>
            </a:r>
            <a:r>
              <a:rPr lang="en-US" dirty="0"/>
              <a:t> (Change Password) – allows management of user accounts; without this privilege the Password Configuration cannot be opened</a:t>
            </a:r>
          </a:p>
          <a:p>
            <a:pPr lvl="2"/>
            <a:r>
              <a:rPr lang="en-US" b="1" dirty="0"/>
              <a:t>FW</a:t>
            </a:r>
            <a:r>
              <a:rPr lang="en-US" dirty="0"/>
              <a:t> (Update Firmware) – allows updating of PLC’s firmware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*Minimum privilege</a:t>
            </a:r>
          </a:p>
        </p:txBody>
      </p:sp>
      <p:pic>
        <p:nvPicPr>
          <p:cNvPr id="93190" name="AddUs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983355" cy="195119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0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1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21"/>
                            </p:stCondLst>
                            <p:childTnLst>
                              <p:par>
                                <p:cTn id="3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7792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Multiple User Accounts</a:t>
            </a:r>
          </a:p>
          <a:p>
            <a:pPr lvl="1"/>
            <a:r>
              <a:rPr lang="en-US" dirty="0"/>
              <a:t>3 Ways to Clear the </a:t>
            </a:r>
            <a:br>
              <a:rPr lang="en-US" dirty="0"/>
            </a:br>
            <a:r>
              <a:rPr lang="en-US" dirty="0"/>
              <a:t>Password Configuration</a:t>
            </a:r>
          </a:p>
          <a:p>
            <a:pPr lvl="2"/>
            <a:r>
              <a:rPr lang="en-US" dirty="0"/>
              <a:t>(1) Use Password </a:t>
            </a:r>
            <a:br>
              <a:rPr lang="en-US" dirty="0"/>
            </a:br>
            <a:r>
              <a:rPr lang="en-US" dirty="0"/>
              <a:t>Configuration to delete </a:t>
            </a:r>
            <a:br>
              <a:rPr lang="en-US" dirty="0"/>
            </a:br>
            <a:r>
              <a:rPr lang="en-US" dirty="0"/>
              <a:t>User Accounts</a:t>
            </a:r>
          </a:p>
          <a:p>
            <a:pPr lvl="3"/>
            <a:r>
              <a:rPr lang="en-US" dirty="0"/>
              <a:t>Administrator can only be </a:t>
            </a:r>
            <a:br>
              <a:rPr lang="en-US" dirty="0"/>
            </a:br>
            <a:r>
              <a:rPr lang="en-US" dirty="0"/>
              <a:t>deleted if it is the only </a:t>
            </a:r>
            <a:br>
              <a:rPr lang="en-US" dirty="0"/>
            </a:br>
            <a:r>
              <a:rPr lang="en-US" dirty="0"/>
              <a:t>account</a:t>
            </a:r>
          </a:p>
          <a:p>
            <a:pPr lvl="4"/>
            <a:r>
              <a:rPr lang="en-US" dirty="0"/>
              <a:t>If Administrator is deleted, </a:t>
            </a:r>
            <a:br>
              <a:rPr lang="en-US" dirty="0"/>
            </a:br>
            <a:r>
              <a:rPr lang="en-US" dirty="0"/>
              <a:t>Default User resets to </a:t>
            </a:r>
            <a:br>
              <a:rPr lang="en-US" dirty="0"/>
            </a:br>
            <a:r>
              <a:rPr lang="en-US" dirty="0"/>
              <a:t>default privileges &amp; blank </a:t>
            </a:r>
            <a:br>
              <a:rPr lang="en-US" dirty="0"/>
            </a:br>
            <a:r>
              <a:rPr lang="en-US" dirty="0"/>
              <a:t>password</a:t>
            </a:r>
          </a:p>
          <a:p>
            <a:pPr lvl="2"/>
            <a:r>
              <a:rPr lang="en-US" dirty="0"/>
              <a:t>(2) Clear PLC Memory with appropriate option</a:t>
            </a:r>
          </a:p>
          <a:p>
            <a:pPr lvl="2"/>
            <a:r>
              <a:rPr lang="en-US" dirty="0"/>
              <a:t>(3) Manual hardware reset</a:t>
            </a:r>
          </a:p>
        </p:txBody>
      </p:sp>
      <p:pic>
        <p:nvPicPr>
          <p:cNvPr id="100354" name="PasswordCon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02380" cy="36957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wdConfig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02380" cy="36957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pArrow"/>
          <p:cNvSpPr/>
          <p:nvPr/>
        </p:nvSpPr>
        <p:spPr>
          <a:xfrm>
            <a:off x="8170800" y="2295525"/>
            <a:ext cx="457200" cy="685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356" name="PwdConfig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02380" cy="36957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077200" y="1981200"/>
            <a:ext cx="607950" cy="3048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357" name="ClearPL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23" y="1066800"/>
            <a:ext cx="3780377" cy="4531043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11223" y="3609975"/>
            <a:ext cx="3124200" cy="3810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Mode Swit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25" y="1957387"/>
            <a:ext cx="2847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Dipswitc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74" y="3521393"/>
            <a:ext cx="1285875" cy="20574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sdConfig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02380" cy="36957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9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2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21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61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61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81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81"/>
                            </p:stCondLst>
                            <p:childTnLst>
                              <p:par>
                                <p:cTn id="55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4" grpId="0" animBg="1"/>
      <p:bldP spid="14" grpId="1" animBg="1"/>
      <p:bldP spid="12" grpId="0" animBg="1"/>
      <p:bldP spid="12" grpId="1" animBg="1"/>
      <p:bldP spid="12" grpId="2" animBg="1"/>
      <p:bldP spid="12" grpId="3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02992"/>
          </a:xfrm>
        </p:spPr>
        <p:txBody>
          <a:bodyPr numCol="1">
            <a:normAutofit lnSpcReduction="10000"/>
          </a:bodyPr>
          <a:lstStyle/>
          <a:p>
            <a:r>
              <a:rPr lang="en-US" dirty="0"/>
              <a:t>Session-based Communication</a:t>
            </a:r>
          </a:p>
          <a:p>
            <a:pPr lvl="1"/>
            <a:r>
              <a:rPr lang="en-US" dirty="0"/>
              <a:t>Unique ID used in all </a:t>
            </a:r>
            <a:br>
              <a:rPr lang="en-US" dirty="0"/>
            </a:br>
            <a:r>
              <a:rPr lang="en-US" dirty="0"/>
              <a:t>communication </a:t>
            </a:r>
            <a:br>
              <a:rPr lang="en-US" dirty="0"/>
            </a:br>
            <a:r>
              <a:rPr lang="en-US" dirty="0"/>
              <a:t>telegrams</a:t>
            </a:r>
          </a:p>
          <a:p>
            <a:pPr lvl="2"/>
            <a:r>
              <a:rPr lang="en-US" dirty="0"/>
              <a:t>If not present, PLC </a:t>
            </a:r>
            <a:br>
              <a:rPr lang="en-US" dirty="0"/>
            </a:br>
            <a:r>
              <a:rPr lang="en-US" dirty="0"/>
              <a:t>discards telegram</a:t>
            </a:r>
          </a:p>
          <a:p>
            <a:pPr lvl="2"/>
            <a:r>
              <a:rPr lang="en-US" dirty="0"/>
              <a:t>Prevents unauthorized </a:t>
            </a:r>
            <a:br>
              <a:rPr lang="en-US" dirty="0"/>
            </a:br>
            <a:r>
              <a:rPr lang="en-US" dirty="0"/>
              <a:t>access to PLC</a:t>
            </a:r>
          </a:p>
          <a:p>
            <a:pPr lvl="2"/>
            <a:r>
              <a:rPr lang="en-US" dirty="0"/>
              <a:t>Prevents other PCs from </a:t>
            </a:r>
            <a:br>
              <a:rPr lang="en-US" dirty="0"/>
            </a:br>
            <a:r>
              <a:rPr lang="en-US" dirty="0"/>
              <a:t>accessing wrong PLC</a:t>
            </a:r>
          </a:p>
          <a:p>
            <a:pPr lvl="1"/>
            <a:r>
              <a:rPr lang="en-US" dirty="0"/>
              <a:t>Sessions can timeout</a:t>
            </a:r>
          </a:p>
          <a:p>
            <a:pPr lvl="2"/>
            <a:r>
              <a:rPr lang="en-US" dirty="0"/>
              <a:t>If it times out, must be reestablished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514599"/>
            <a:ext cx="3983355" cy="3319463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4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761999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93008"/>
            <a:ext cx="8229600" cy="4891184"/>
          </a:xfrm>
        </p:spPr>
        <p:txBody>
          <a:bodyPr numCol="1">
            <a:normAutofit/>
          </a:bodyPr>
          <a:lstStyle/>
          <a:p>
            <a:r>
              <a:rPr lang="en-US" dirty="0"/>
              <a:t>Protocol-specific Memory (Guest Memory)</a:t>
            </a:r>
          </a:p>
          <a:p>
            <a:pPr lvl="1"/>
            <a:r>
              <a:rPr lang="en-US" dirty="0"/>
              <a:t>Prevents external devices from randomly accessing PLC’s I/O &amp; memory</a:t>
            </a:r>
          </a:p>
          <a:p>
            <a:pPr lvl="1"/>
            <a:r>
              <a:rPr lang="en-US" dirty="0"/>
              <a:t>Modbus Protocol (RTU &amp; TCP)</a:t>
            </a:r>
          </a:p>
          <a:p>
            <a:pPr lvl="2"/>
            <a:r>
              <a:rPr lang="en-US" dirty="0"/>
              <a:t>Server (Slave)</a:t>
            </a:r>
          </a:p>
          <a:p>
            <a:pPr lvl="3"/>
            <a:r>
              <a:rPr lang="en-US" b="1" dirty="0">
                <a:solidFill>
                  <a:srgbClr val="0070C0"/>
                </a:solidFill>
              </a:rPr>
              <a:t>MI</a:t>
            </a:r>
            <a:r>
              <a:rPr lang="en-US" dirty="0"/>
              <a:t> – Input</a:t>
            </a:r>
          </a:p>
          <a:p>
            <a:pPr lvl="3"/>
            <a:r>
              <a:rPr lang="en-US" b="1" dirty="0">
                <a:solidFill>
                  <a:srgbClr val="0070C0"/>
                </a:solidFill>
              </a:rPr>
              <a:t>MIR</a:t>
            </a:r>
            <a:r>
              <a:rPr lang="en-US" dirty="0"/>
              <a:t> – Input Register</a:t>
            </a:r>
          </a:p>
          <a:p>
            <a:pPr lvl="3"/>
            <a:r>
              <a:rPr lang="en-US" b="1" dirty="0">
                <a:solidFill>
                  <a:srgbClr val="0070C0"/>
                </a:solidFill>
              </a:rPr>
              <a:t>MC</a:t>
            </a:r>
            <a:r>
              <a:rPr lang="en-US" dirty="0"/>
              <a:t> – Coil</a:t>
            </a:r>
          </a:p>
          <a:p>
            <a:pPr lvl="3"/>
            <a:r>
              <a:rPr lang="en-US" b="1" dirty="0">
                <a:solidFill>
                  <a:srgbClr val="0070C0"/>
                </a:solidFill>
              </a:rPr>
              <a:t>MHR</a:t>
            </a:r>
            <a:r>
              <a:rPr lang="en-US" dirty="0"/>
              <a:t> – Holding Register</a:t>
            </a:r>
          </a:p>
          <a:p>
            <a:pPr lvl="2"/>
            <a:r>
              <a:rPr lang="en-US" dirty="0"/>
              <a:t>Client (Master)</a:t>
            </a:r>
          </a:p>
          <a:p>
            <a:pPr lvl="3"/>
            <a:r>
              <a:rPr lang="en-US" dirty="0"/>
              <a:t>Use </a:t>
            </a:r>
            <a:r>
              <a:rPr lang="en-US" b="1" dirty="0">
                <a:solidFill>
                  <a:srgbClr val="00B050"/>
                </a:solidFill>
              </a:rPr>
              <a:t>MWX</a:t>
            </a:r>
            <a:r>
              <a:rPr lang="en-US" dirty="0"/>
              <a:t> – Modbus Network Write instruction</a:t>
            </a:r>
          </a:p>
          <a:p>
            <a:pPr lvl="3"/>
            <a:r>
              <a:rPr lang="en-US" dirty="0"/>
              <a:t>Use </a:t>
            </a:r>
            <a:r>
              <a:rPr lang="en-US" b="1" dirty="0">
                <a:solidFill>
                  <a:srgbClr val="00B050"/>
                </a:solidFill>
              </a:rPr>
              <a:t>MRX</a:t>
            </a:r>
            <a:r>
              <a:rPr lang="en-US" dirty="0"/>
              <a:t> – Modbus Network Read instruction</a:t>
            </a:r>
          </a:p>
        </p:txBody>
      </p:sp>
    </p:spTree>
    <p:extLst>
      <p:ext uri="{BB962C8B-B14F-4D97-AF65-F5344CB8AC3E}">
        <p14:creationId xmlns:p14="http://schemas.microsoft.com/office/powerpoint/2010/main" val="196155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761999"/>
          </a:xfrm>
        </p:spPr>
        <p:txBody>
          <a:bodyPr anchor="t">
            <a:normAutofit/>
          </a:bodyPr>
          <a:lstStyle/>
          <a:p>
            <a:r>
              <a:rPr lang="en-US" dirty="0"/>
              <a:t>System Security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93008"/>
            <a:ext cx="8229600" cy="4891184"/>
          </a:xfrm>
        </p:spPr>
        <p:txBody>
          <a:bodyPr numCol="1">
            <a:normAutofit/>
          </a:bodyPr>
          <a:lstStyle/>
          <a:p>
            <a:r>
              <a:rPr lang="en-US" dirty="0"/>
              <a:t>Protocol-specific Memory (Guest Memory)</a:t>
            </a:r>
          </a:p>
          <a:p>
            <a:pPr lvl="1"/>
            <a:r>
              <a:rPr lang="en-US" dirty="0"/>
              <a:t>Modbus Server (Slave)</a:t>
            </a:r>
          </a:p>
        </p:txBody>
      </p:sp>
      <p:pic>
        <p:nvPicPr>
          <p:cNvPr id="95234" name="ModbusSl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590800"/>
            <a:ext cx="61150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4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170510</TotalTime>
  <Words>510</Words>
  <Application>Microsoft Office PowerPoint</Application>
  <PresentationFormat>On-screen Show (4:3)</PresentationFormat>
  <Paragraphs>233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Do-more Technical Training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  <vt:lpstr>System Security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1311</cp:revision>
  <dcterms:created xsi:type="dcterms:W3CDTF">2014-08-20T17:24:46Z</dcterms:created>
  <dcterms:modified xsi:type="dcterms:W3CDTF">2016-05-18T20:48:00Z</dcterms:modified>
</cp:coreProperties>
</file>