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56" r:id="rId2"/>
    <p:sldId id="264" r:id="rId3"/>
    <p:sldId id="279" r:id="rId4"/>
    <p:sldId id="294" r:id="rId5"/>
    <p:sldId id="283" r:id="rId6"/>
    <p:sldId id="280" r:id="rId7"/>
    <p:sldId id="282" r:id="rId8"/>
    <p:sldId id="284" r:id="rId9"/>
    <p:sldId id="285" r:id="rId10"/>
    <p:sldId id="281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106"/>
    <a:srgbClr val="FFCCFF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7" autoAdjust="0"/>
    <p:restoredTop sz="95733" autoAdjust="0"/>
  </p:normalViewPr>
  <p:slideViewPr>
    <p:cSldViewPr>
      <p:cViewPr varScale="1">
        <p:scale>
          <a:sx n="111" d="100"/>
          <a:sy n="111" d="100"/>
        </p:scale>
        <p:origin x="-9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r>
              <a:rPr lang="en-US" baseline="0" dirty="0"/>
              <a:t>* Program NETTIME using Richard’s SNTP server IP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Onboard Clock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 fontScale="92500" lnSpcReduction="10000"/>
          </a:bodyPr>
          <a:lstStyle/>
          <a:p>
            <a:r>
              <a:rPr lang="en-US" dirty="0"/>
              <a:t>Programmatic use:</a:t>
            </a:r>
          </a:p>
          <a:p>
            <a:pPr lvl="1"/>
            <a:r>
              <a:rPr lang="en-US" dirty="0"/>
              <a:t>Assignment: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MEMCOPY</a:t>
            </a:r>
            <a:r>
              <a:rPr lang="en-US" dirty="0"/>
              <a:t> “Copy Memory Range”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MOVE</a:t>
            </a:r>
            <a:r>
              <a:rPr lang="en-US" dirty="0"/>
              <a:t> “Move Value”</a:t>
            </a:r>
            <a:endParaRPr lang="en-US" b="1" dirty="0"/>
          </a:p>
          <a:p>
            <a:pPr lvl="1"/>
            <a:r>
              <a:rPr lang="en-US" dirty="0"/>
              <a:t>Conversion: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DT2EPOCH</a:t>
            </a:r>
            <a:r>
              <a:rPr lang="en-US" dirty="0"/>
              <a:t> “Convert Date/Time to 1970 Epoch”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EPOCH2DT</a:t>
            </a:r>
            <a:r>
              <a:rPr lang="en-US" dirty="0"/>
              <a:t> “Convert Epoch to Date/Time”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MATH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i="1" dirty="0"/>
              <a:t>NOW() </a:t>
            </a:r>
            <a:r>
              <a:rPr lang="en-US" dirty="0"/>
              <a:t>function – Get Date/Time as a 32-bit integer (1970 Epoch)</a:t>
            </a:r>
          </a:p>
          <a:p>
            <a:pPr lvl="1"/>
            <a:r>
              <a:rPr lang="en-US" dirty="0"/>
              <a:t>Math-style operations: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DTCMP</a:t>
            </a:r>
            <a:r>
              <a:rPr lang="en-US" dirty="0"/>
              <a:t> “Compare Date/Time”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DTDIFF</a:t>
            </a:r>
            <a:r>
              <a:rPr lang="en-US" dirty="0"/>
              <a:t> “Difference between two Date/Times”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DTOFFSET</a:t>
            </a:r>
            <a:r>
              <a:rPr lang="en-US" dirty="0"/>
              <a:t> “Add Offset to Date/Time”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7516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641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141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641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141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/>
          </a:bodyPr>
          <a:lstStyle/>
          <a:p>
            <a:r>
              <a:rPr lang="en-US" dirty="0"/>
              <a:t>Programmatic use:</a:t>
            </a:r>
          </a:p>
          <a:p>
            <a:pPr lvl="1"/>
            <a:r>
              <a:rPr lang="en-US" dirty="0"/>
              <a:t>Assignment: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MEMCOPY</a:t>
            </a:r>
            <a:r>
              <a:rPr lang="en-US" dirty="0"/>
              <a:t> “Copy Memory Range”</a:t>
            </a:r>
          </a:p>
          <a:p>
            <a:pPr lvl="3"/>
            <a:r>
              <a:rPr lang="en-US" dirty="0"/>
              <a:t>Use it to copy complete Date/Time structures</a:t>
            </a:r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0"/>
            <a:ext cx="354193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078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/>
          </a:bodyPr>
          <a:lstStyle/>
          <a:p>
            <a:r>
              <a:rPr lang="en-US" dirty="0"/>
              <a:t>Programmatic use:</a:t>
            </a:r>
          </a:p>
          <a:p>
            <a:pPr lvl="1"/>
            <a:r>
              <a:rPr lang="en-US" dirty="0"/>
              <a:t>Assignment: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MOVE</a:t>
            </a:r>
            <a:r>
              <a:rPr lang="en-US" dirty="0"/>
              <a:t> “Move Value”</a:t>
            </a:r>
          </a:p>
          <a:p>
            <a:pPr lvl="3"/>
            <a:r>
              <a:rPr lang="en-US" dirty="0"/>
              <a:t>Use it to copy single Date/Time structure members</a:t>
            </a:r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86200"/>
            <a:ext cx="235974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584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/>
          </a:bodyPr>
          <a:lstStyle/>
          <a:p>
            <a:r>
              <a:rPr lang="en-US" dirty="0"/>
              <a:t>Programmatic use:</a:t>
            </a:r>
          </a:p>
          <a:p>
            <a:pPr lvl="1"/>
            <a:r>
              <a:rPr lang="en-US" dirty="0"/>
              <a:t>Conversion: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DT2EPOCH</a:t>
            </a:r>
            <a:r>
              <a:rPr lang="en-US" dirty="0"/>
              <a:t> “Convert Date/Time to 1970 Epoch”</a:t>
            </a:r>
          </a:p>
          <a:p>
            <a:pPr lvl="3"/>
            <a:r>
              <a:rPr lang="en-US" dirty="0"/>
              <a:t>Converts a Date/Time structure to 1970 Epoch value</a:t>
            </a:r>
          </a:p>
          <a:p>
            <a:pPr lvl="3"/>
            <a:r>
              <a:rPr lang="en-US" dirty="0"/>
              <a:t>Parameters:</a:t>
            </a:r>
          </a:p>
          <a:p>
            <a:pPr lvl="4"/>
            <a:r>
              <a:rPr lang="en-US" u="sng" dirty="0"/>
              <a:t>Date/Time</a:t>
            </a:r>
            <a:r>
              <a:rPr lang="en-US" dirty="0"/>
              <a:t> – structure to convert</a:t>
            </a:r>
          </a:p>
          <a:p>
            <a:pPr lvl="4"/>
            <a:r>
              <a:rPr lang="en-US" u="sng" dirty="0"/>
              <a:t>1970 Epoch</a:t>
            </a:r>
            <a:r>
              <a:rPr lang="en-US" dirty="0"/>
              <a:t> – location of converted value</a:t>
            </a:r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76800"/>
            <a:ext cx="363920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546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/>
          </a:bodyPr>
          <a:lstStyle/>
          <a:p>
            <a:r>
              <a:rPr lang="en-US" dirty="0"/>
              <a:t>Programmatic use:</a:t>
            </a:r>
          </a:p>
          <a:p>
            <a:pPr lvl="1"/>
            <a:r>
              <a:rPr lang="en-US" dirty="0"/>
              <a:t>Conversion: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EPOCH2DT</a:t>
            </a:r>
            <a:r>
              <a:rPr lang="en-US" dirty="0"/>
              <a:t> “Convert Epoch to Date/Time”</a:t>
            </a:r>
          </a:p>
          <a:p>
            <a:pPr lvl="3"/>
            <a:r>
              <a:rPr lang="en-US" dirty="0"/>
              <a:t>Converts a 1970 Epoch value to Date/Time structure</a:t>
            </a:r>
          </a:p>
          <a:p>
            <a:pPr lvl="3"/>
            <a:r>
              <a:rPr lang="en-US" dirty="0"/>
              <a:t>Parameters:</a:t>
            </a:r>
          </a:p>
          <a:p>
            <a:pPr lvl="4"/>
            <a:r>
              <a:rPr lang="en-US" u="sng" dirty="0"/>
              <a:t>1970 Epoch</a:t>
            </a:r>
            <a:r>
              <a:rPr lang="en-US" dirty="0"/>
              <a:t> – seconds to convert</a:t>
            </a:r>
          </a:p>
          <a:p>
            <a:pPr lvl="4"/>
            <a:r>
              <a:rPr lang="en-US" u="sng" dirty="0"/>
              <a:t>Date/Time</a:t>
            </a:r>
            <a:r>
              <a:rPr lang="en-US" dirty="0"/>
              <a:t> – structure of converted value</a:t>
            </a:r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4876800"/>
            <a:ext cx="3361061" cy="114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267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/>
          </a:bodyPr>
          <a:lstStyle/>
          <a:p>
            <a:r>
              <a:rPr lang="en-US" dirty="0"/>
              <a:t>Programmatic use:</a:t>
            </a:r>
          </a:p>
          <a:p>
            <a:pPr lvl="1"/>
            <a:r>
              <a:rPr lang="en-US" dirty="0"/>
              <a:t>Conversion: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MATH</a:t>
            </a:r>
            <a:r>
              <a:rPr lang="en-US" dirty="0"/>
              <a:t> “Calculate Express” </a:t>
            </a:r>
            <a:r>
              <a:rPr lang="en-US" i="1" dirty="0"/>
              <a:t>NOW()</a:t>
            </a:r>
            <a:r>
              <a:rPr lang="en-US" dirty="0"/>
              <a:t> function</a:t>
            </a:r>
          </a:p>
          <a:p>
            <a:pPr lvl="3"/>
            <a:r>
              <a:rPr lang="en-US" dirty="0"/>
              <a:t>Converts the Date/Time structure </a:t>
            </a:r>
            <a:r>
              <a:rPr lang="en-US" b="1" i="1" dirty="0">
                <a:solidFill>
                  <a:srgbClr val="0070C0"/>
                </a:solidFill>
              </a:rPr>
              <a:t>$Now</a:t>
            </a:r>
            <a:r>
              <a:rPr lang="en-US" dirty="0"/>
              <a:t> (</a:t>
            </a:r>
            <a:r>
              <a:rPr lang="en-US" dirty="0">
                <a:solidFill>
                  <a:srgbClr val="0070C0"/>
                </a:solidFill>
              </a:rPr>
              <a:t>SDT0</a:t>
            </a:r>
            <a:r>
              <a:rPr lang="en-US" dirty="0"/>
              <a:t>) to 1970 Epoch value</a:t>
            </a:r>
          </a:p>
        </p:txBody>
      </p:sp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371975"/>
            <a:ext cx="355803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898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/>
              <a:t>Programmatic use:</a:t>
            </a:r>
          </a:p>
          <a:p>
            <a:pPr lvl="1"/>
            <a:r>
              <a:rPr lang="en-US" dirty="0"/>
              <a:t>Math-style operations: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DTCMP</a:t>
            </a:r>
            <a:r>
              <a:rPr lang="en-US" dirty="0"/>
              <a:t> “Compare Date/Time”</a:t>
            </a:r>
          </a:p>
          <a:p>
            <a:pPr lvl="3"/>
            <a:r>
              <a:rPr lang="en-US" dirty="0"/>
              <a:t>Compares two Date/Time structures</a:t>
            </a:r>
          </a:p>
          <a:p>
            <a:pPr lvl="3"/>
            <a:r>
              <a:rPr lang="en-US" dirty="0"/>
              <a:t>Parameters:</a:t>
            </a:r>
          </a:p>
          <a:p>
            <a:pPr lvl="4"/>
            <a:r>
              <a:rPr lang="en-US" u="sng" dirty="0"/>
              <a:t>First Date/Time</a:t>
            </a:r>
            <a:r>
              <a:rPr lang="en-US" dirty="0"/>
              <a:t> – 1</a:t>
            </a:r>
            <a:r>
              <a:rPr lang="en-US" baseline="30000" dirty="0"/>
              <a:t>st</a:t>
            </a:r>
            <a:r>
              <a:rPr lang="en-US" dirty="0"/>
              <a:t> structure </a:t>
            </a:r>
            <a:br>
              <a:rPr lang="en-US" dirty="0"/>
            </a:br>
            <a:r>
              <a:rPr lang="en-US" dirty="0"/>
              <a:t>to be compared</a:t>
            </a:r>
          </a:p>
          <a:p>
            <a:pPr lvl="4"/>
            <a:r>
              <a:rPr lang="en-US" u="sng" dirty="0"/>
              <a:t>Second Date/Time</a:t>
            </a:r>
            <a:r>
              <a:rPr lang="en-US" dirty="0"/>
              <a:t> –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structure to be compared</a:t>
            </a:r>
          </a:p>
          <a:p>
            <a:pPr lvl="4"/>
            <a:r>
              <a:rPr lang="en-US" u="sng" dirty="0"/>
              <a:t>Compare</a:t>
            </a:r>
            <a:r>
              <a:rPr lang="en-US" dirty="0"/>
              <a:t>:</a:t>
            </a:r>
          </a:p>
          <a:p>
            <a:pPr lvl="5"/>
            <a:r>
              <a:rPr lang="en-US" i="1" dirty="0"/>
              <a:t>Compare Date and Time</a:t>
            </a:r>
          </a:p>
          <a:p>
            <a:pPr lvl="5"/>
            <a:r>
              <a:rPr lang="en-US" i="1" dirty="0"/>
              <a:t>Compare Date Only</a:t>
            </a:r>
          </a:p>
          <a:p>
            <a:pPr lvl="5"/>
            <a:r>
              <a:rPr lang="en-US" i="1" dirty="0"/>
              <a:t>Compare Time Only</a:t>
            </a:r>
          </a:p>
          <a:p>
            <a:pPr lvl="4"/>
            <a:r>
              <a:rPr lang="en-US" u="sng" dirty="0"/>
              <a:t>Set if First Equals Second</a:t>
            </a:r>
          </a:p>
          <a:p>
            <a:pPr lvl="4"/>
            <a:r>
              <a:rPr lang="en-US" u="sng" dirty="0"/>
              <a:t>Set if First is Before Second</a:t>
            </a:r>
          </a:p>
          <a:p>
            <a:pPr lvl="4"/>
            <a:r>
              <a:rPr lang="en-US" u="sng" dirty="0"/>
              <a:t>Set if First is After Second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3048000"/>
            <a:ext cx="34004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053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61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42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42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42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42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42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42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42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/>
          </a:bodyPr>
          <a:lstStyle/>
          <a:p>
            <a:r>
              <a:rPr lang="en-US" dirty="0"/>
              <a:t>Programmatic use:</a:t>
            </a:r>
          </a:p>
          <a:p>
            <a:pPr lvl="1"/>
            <a:r>
              <a:rPr lang="en-US" dirty="0"/>
              <a:t>Math-style operations: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DTDIFF</a:t>
            </a:r>
            <a:r>
              <a:rPr lang="en-US" dirty="0"/>
              <a:t> “Difference Between Two Date/Times”</a:t>
            </a:r>
          </a:p>
          <a:p>
            <a:pPr lvl="3"/>
            <a:r>
              <a:rPr lang="en-US" dirty="0"/>
              <a:t>Calculates the number of seconds of time between two Date/Time structures</a:t>
            </a:r>
          </a:p>
          <a:p>
            <a:pPr lvl="3"/>
            <a:r>
              <a:rPr lang="en-US" dirty="0"/>
              <a:t>Parameters:</a:t>
            </a:r>
          </a:p>
          <a:p>
            <a:pPr lvl="4"/>
            <a:r>
              <a:rPr lang="en-US" u="sng" dirty="0"/>
              <a:t>Date/Time A</a:t>
            </a:r>
          </a:p>
          <a:p>
            <a:pPr lvl="4"/>
            <a:r>
              <a:rPr lang="en-US" u="sng" dirty="0"/>
              <a:t>Date/Time B</a:t>
            </a:r>
          </a:p>
          <a:p>
            <a:pPr lvl="4"/>
            <a:r>
              <a:rPr lang="en-US" u="sng" dirty="0"/>
              <a:t>Difference DTA-DTB in seconds</a:t>
            </a:r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76600"/>
            <a:ext cx="323686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898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/>
          </a:bodyPr>
          <a:lstStyle/>
          <a:p>
            <a:r>
              <a:rPr lang="en-US" dirty="0"/>
              <a:t>Programmatic use:</a:t>
            </a:r>
          </a:p>
          <a:p>
            <a:pPr lvl="1"/>
            <a:r>
              <a:rPr lang="en-US" dirty="0"/>
              <a:t>Math-style operations:</a:t>
            </a:r>
          </a:p>
          <a:p>
            <a:pPr lvl="2"/>
            <a:r>
              <a:rPr lang="en-US" b="1" dirty="0">
                <a:solidFill>
                  <a:srgbClr val="00B050"/>
                </a:solidFill>
              </a:rPr>
              <a:t>DTOFFSET</a:t>
            </a:r>
            <a:r>
              <a:rPr lang="en-US" dirty="0"/>
              <a:t> “Add Offset to Date/Time”</a:t>
            </a:r>
          </a:p>
          <a:p>
            <a:pPr lvl="3"/>
            <a:r>
              <a:rPr lang="en-US" dirty="0"/>
              <a:t>Adds time to a Date/Time structure</a:t>
            </a:r>
          </a:p>
          <a:p>
            <a:pPr lvl="3"/>
            <a:r>
              <a:rPr lang="en-US" dirty="0"/>
              <a:t>Parameters:</a:t>
            </a:r>
          </a:p>
          <a:p>
            <a:pPr lvl="4"/>
            <a:r>
              <a:rPr lang="en-US" u="sng" dirty="0"/>
              <a:t>Starting Date/Time</a:t>
            </a:r>
          </a:p>
          <a:p>
            <a:pPr lvl="4"/>
            <a:r>
              <a:rPr lang="en-US" u="sng" dirty="0"/>
              <a:t>Offset</a:t>
            </a:r>
          </a:p>
          <a:p>
            <a:pPr lvl="5"/>
            <a:r>
              <a:rPr lang="en-US" b="1" dirty="0"/>
              <a:t>Constant</a:t>
            </a:r>
            <a:r>
              <a:rPr lang="en-US" dirty="0"/>
              <a:t> – will be normalized</a:t>
            </a:r>
            <a:endParaRPr lang="en-US" b="1" dirty="0"/>
          </a:p>
          <a:p>
            <a:pPr lvl="6"/>
            <a:r>
              <a:rPr lang="en-US" b="1" dirty="0"/>
              <a:t>Negative</a:t>
            </a:r>
          </a:p>
          <a:p>
            <a:pPr lvl="5"/>
            <a:r>
              <a:rPr lang="en-US" b="1" dirty="0"/>
              <a:t>Variable</a:t>
            </a:r>
            <a:r>
              <a:rPr lang="en-US" dirty="0"/>
              <a:t> – in seconds</a:t>
            </a:r>
            <a:endParaRPr lang="en-US" b="1" dirty="0"/>
          </a:p>
          <a:p>
            <a:pPr lvl="4"/>
            <a:r>
              <a:rPr lang="en-US" u="sng" dirty="0"/>
              <a:t>Ending Date/Time</a:t>
            </a:r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429000"/>
            <a:ext cx="273367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091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/>
              <a:t>Accuracy: 1.53 minutes/month</a:t>
            </a:r>
          </a:p>
          <a:p>
            <a:r>
              <a:rPr lang="en-US" dirty="0"/>
              <a:t>Stored as UTC (Coordinated Universal Time)</a:t>
            </a:r>
          </a:p>
          <a:p>
            <a:pPr lvl="1"/>
            <a:r>
              <a:rPr lang="en-US" dirty="0"/>
              <a:t>Stored in </a:t>
            </a:r>
            <a:r>
              <a:rPr lang="en-US" b="1" i="1" dirty="0">
                <a:solidFill>
                  <a:srgbClr val="0070C0"/>
                </a:solidFill>
              </a:rPr>
              <a:t>$UTC</a:t>
            </a:r>
            <a:r>
              <a:rPr lang="en-US" dirty="0"/>
              <a:t> (</a:t>
            </a:r>
            <a:r>
              <a:rPr lang="en-US" dirty="0">
                <a:solidFill>
                  <a:srgbClr val="0070C0"/>
                </a:solidFill>
              </a:rPr>
              <a:t>DST21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Uses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1970 Epoch</a:t>
            </a:r>
            <a:r>
              <a:rPr lang="en-US" dirty="0"/>
              <a:t>: number </a:t>
            </a:r>
            <a:br>
              <a:rPr lang="en-US" dirty="0"/>
            </a:br>
            <a:r>
              <a:rPr lang="en-US" dirty="0"/>
              <a:t>of seconds since 00:00:00, </a:t>
            </a:r>
            <a:br>
              <a:rPr lang="en-US" dirty="0"/>
            </a:br>
            <a:r>
              <a:rPr lang="en-US" dirty="0"/>
              <a:t>01-January-1970</a:t>
            </a:r>
          </a:p>
          <a:p>
            <a:r>
              <a:rPr lang="en-US" dirty="0"/>
              <a:t>Adjusted by time zone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$</a:t>
            </a:r>
            <a:r>
              <a:rPr lang="en-US" b="1" i="1" dirty="0" err="1">
                <a:solidFill>
                  <a:srgbClr val="0070C0"/>
                </a:solidFill>
              </a:rPr>
              <a:t>TimeZone</a:t>
            </a:r>
            <a:r>
              <a:rPr lang="en-US" dirty="0"/>
              <a:t> </a:t>
            </a:r>
            <a:r>
              <a:rPr lang="en-US"/>
              <a:t>(</a:t>
            </a:r>
            <a:r>
              <a:rPr lang="en-US">
                <a:solidFill>
                  <a:srgbClr val="0070C0"/>
                </a:solidFill>
              </a:rPr>
              <a:t>DST384</a:t>
            </a:r>
            <a:r>
              <a:rPr lang="en-US" dirty="0"/>
              <a:t>) – </a:t>
            </a:r>
            <a:br>
              <a:rPr lang="en-US" dirty="0"/>
            </a:br>
            <a:r>
              <a:rPr lang="en-US" dirty="0"/>
              <a:t>number of minutes</a:t>
            </a:r>
          </a:p>
          <a:p>
            <a:r>
              <a:rPr lang="en-US" dirty="0"/>
              <a:t>Adjusted by Daylight Savings Time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$</a:t>
            </a:r>
            <a:r>
              <a:rPr lang="en-US" b="1" i="1" dirty="0" err="1">
                <a:solidFill>
                  <a:srgbClr val="0070C0"/>
                </a:solidFill>
              </a:rPr>
              <a:t>SummerTime</a:t>
            </a:r>
            <a:r>
              <a:rPr lang="en-US" dirty="0"/>
              <a:t> (</a:t>
            </a:r>
            <a:r>
              <a:rPr lang="en-US" dirty="0">
                <a:solidFill>
                  <a:srgbClr val="0070C0"/>
                </a:solidFill>
              </a:rPr>
              <a:t>ST768</a:t>
            </a:r>
            <a:r>
              <a:rPr lang="en-US" dirty="0"/>
              <a:t>) – ON +1 hour</a:t>
            </a:r>
          </a:p>
          <a:p>
            <a:r>
              <a:rPr lang="en-US" dirty="0"/>
              <a:t>Adjusted time stored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$</a:t>
            </a:r>
            <a:r>
              <a:rPr lang="en-US" b="1" i="1" dirty="0" err="1">
                <a:solidFill>
                  <a:srgbClr val="0070C0"/>
                </a:solidFill>
              </a:rPr>
              <a:t>LocalTime</a:t>
            </a:r>
            <a:r>
              <a:rPr lang="en-US" dirty="0"/>
              <a:t> (</a:t>
            </a:r>
            <a:r>
              <a:rPr lang="en-US" dirty="0">
                <a:solidFill>
                  <a:srgbClr val="0070C0"/>
                </a:solidFill>
              </a:rPr>
              <a:t>DST22</a:t>
            </a:r>
            <a:r>
              <a:rPr lang="en-US" dirty="0"/>
              <a:t>) – UTC adjusted seconds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NOTE</a:t>
            </a:r>
            <a:r>
              <a:rPr lang="en-US" i="1" dirty="0">
                <a:solidFill>
                  <a:srgbClr val="FF0000"/>
                </a:solidFill>
              </a:rPr>
              <a:t>: These values are </a:t>
            </a:r>
            <a:r>
              <a:rPr lang="en-US" b="1" i="1" u="sng" dirty="0">
                <a:solidFill>
                  <a:srgbClr val="FF0000"/>
                </a:solidFill>
              </a:rPr>
              <a:t>not</a:t>
            </a:r>
            <a:r>
              <a:rPr lang="en-US" i="1" dirty="0">
                <a:solidFill>
                  <a:srgbClr val="FF0000"/>
                </a:solidFill>
              </a:rPr>
              <a:t> very useful</a:t>
            </a:r>
            <a:endParaRPr lang="en-US" b="1" i="1" dirty="0">
              <a:solidFill>
                <a:srgbClr val="FF0000"/>
              </a:solidFill>
            </a:endParaRPr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714627"/>
            <a:ext cx="2705576" cy="1384459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7772400" y="2362200"/>
            <a:ext cx="1295400" cy="304800"/>
          </a:xfrm>
          <a:prstGeom prst="wedgeRoundRectCallout">
            <a:avLst>
              <a:gd name="adj1" fmla="val -67892"/>
              <a:gd name="adj2" fmla="val 1468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Seconds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7639781" y="3416381"/>
            <a:ext cx="1428019" cy="304800"/>
          </a:xfrm>
          <a:prstGeom prst="wedgeRoundRectCallout">
            <a:avLst>
              <a:gd name="adj1" fmla="val -19868"/>
              <a:gd name="adj2" fmla="val -1218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1970 Epoch</a:t>
            </a:r>
          </a:p>
        </p:txBody>
      </p:sp>
      <p:sp>
        <p:nvSpPr>
          <p:cNvPr id="4" name="Up Arrow 3"/>
          <p:cNvSpPr/>
          <p:nvPr/>
        </p:nvSpPr>
        <p:spPr>
          <a:xfrm rot="6392669">
            <a:off x="5293822" y="1944016"/>
            <a:ext cx="236866" cy="15412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 rot="4721256">
            <a:off x="5062079" y="2798377"/>
            <a:ext cx="235708" cy="17663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3043896">
            <a:off x="5055204" y="3679076"/>
            <a:ext cx="235708" cy="201055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61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41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41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41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3" grpId="0" animBg="1"/>
      <p:bldP spid="19" grpId="0" animBg="1"/>
      <p:bldP spid="4" grpId="0" animBg="1"/>
      <p:bldP spid="4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93529"/>
          </a:xfrm>
        </p:spPr>
        <p:txBody>
          <a:bodyPr numCol="1">
            <a:normAutofit fontScale="77500" lnSpcReduction="2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$</a:t>
            </a:r>
            <a:r>
              <a:rPr lang="en-US" b="1" i="1" dirty="0" err="1">
                <a:solidFill>
                  <a:srgbClr val="0070C0"/>
                </a:solidFill>
              </a:rPr>
              <a:t>LocalTime</a:t>
            </a:r>
            <a:r>
              <a:rPr lang="en-US" dirty="0"/>
              <a:t> (</a:t>
            </a:r>
            <a:r>
              <a:rPr lang="en-US" dirty="0">
                <a:solidFill>
                  <a:srgbClr val="0070C0"/>
                </a:solidFill>
              </a:rPr>
              <a:t>DST22</a:t>
            </a:r>
            <a:r>
              <a:rPr lang="en-US" dirty="0"/>
              <a:t>) is also stored as Date/Time structure: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$Now</a:t>
            </a:r>
            <a:r>
              <a:rPr lang="en-US" dirty="0"/>
              <a:t> (</a:t>
            </a:r>
            <a:r>
              <a:rPr lang="en-US" dirty="0">
                <a:solidFill>
                  <a:srgbClr val="0070C0"/>
                </a:solidFill>
              </a:rPr>
              <a:t>SDT0</a:t>
            </a:r>
            <a:r>
              <a:rPr lang="en-US" dirty="0"/>
              <a:t>) structure members:</a:t>
            </a:r>
          </a:p>
          <a:p>
            <a:pPr lvl="2"/>
            <a:r>
              <a:rPr lang="en-US" b="1" i="1" dirty="0">
                <a:solidFill>
                  <a:srgbClr val="0070C0"/>
                </a:solidFill>
              </a:rPr>
              <a:t>Year</a:t>
            </a:r>
            <a:r>
              <a:rPr lang="en-US" dirty="0"/>
              <a:t> – unsigned word</a:t>
            </a:r>
          </a:p>
          <a:p>
            <a:pPr lvl="2"/>
            <a:r>
              <a:rPr lang="en-US" b="1" i="1" dirty="0">
                <a:solidFill>
                  <a:srgbClr val="0070C0"/>
                </a:solidFill>
              </a:rPr>
              <a:t>Month</a:t>
            </a:r>
            <a:r>
              <a:rPr lang="en-US" dirty="0"/>
              <a:t> – unsigned byte</a:t>
            </a:r>
          </a:p>
          <a:p>
            <a:pPr lvl="2"/>
            <a:r>
              <a:rPr lang="en-US" b="1" i="1" dirty="0">
                <a:solidFill>
                  <a:srgbClr val="0070C0"/>
                </a:solidFill>
              </a:rPr>
              <a:t>Day</a:t>
            </a:r>
            <a:r>
              <a:rPr lang="en-US" dirty="0"/>
              <a:t> – unsigned byte</a:t>
            </a:r>
          </a:p>
          <a:p>
            <a:pPr lvl="2"/>
            <a:r>
              <a:rPr lang="en-US" b="1" i="1" dirty="0" err="1">
                <a:solidFill>
                  <a:srgbClr val="0070C0"/>
                </a:solidFill>
              </a:rPr>
              <a:t>DayOfWeek</a:t>
            </a:r>
            <a:r>
              <a:rPr lang="en-US" dirty="0"/>
              <a:t> – unsigned byte</a:t>
            </a:r>
          </a:p>
          <a:p>
            <a:pPr lvl="3"/>
            <a:r>
              <a:rPr lang="en-US" dirty="0"/>
              <a:t>0 = Sunday, 1 = Monday, etc.</a:t>
            </a:r>
          </a:p>
          <a:p>
            <a:pPr lvl="2"/>
            <a:r>
              <a:rPr lang="en-US" b="1" i="1" dirty="0">
                <a:solidFill>
                  <a:srgbClr val="0070C0"/>
                </a:solidFill>
              </a:rPr>
              <a:t>Hour</a:t>
            </a:r>
            <a:r>
              <a:rPr lang="en-US" dirty="0"/>
              <a:t> – unsigned byte</a:t>
            </a:r>
          </a:p>
          <a:p>
            <a:pPr lvl="2"/>
            <a:r>
              <a:rPr lang="en-US" b="1" i="1" dirty="0">
                <a:solidFill>
                  <a:srgbClr val="0070C0"/>
                </a:solidFill>
              </a:rPr>
              <a:t>Minute</a:t>
            </a:r>
            <a:r>
              <a:rPr lang="en-US" dirty="0"/>
              <a:t> – unsigned byte</a:t>
            </a:r>
          </a:p>
          <a:p>
            <a:pPr lvl="2"/>
            <a:r>
              <a:rPr lang="en-US" b="1" i="1" dirty="0">
                <a:solidFill>
                  <a:srgbClr val="0070C0"/>
                </a:solidFill>
              </a:rPr>
              <a:t>Second</a:t>
            </a:r>
            <a:r>
              <a:rPr lang="en-US" dirty="0"/>
              <a:t> – unsigned byte</a:t>
            </a:r>
          </a:p>
          <a:p>
            <a:pPr lvl="2"/>
            <a:r>
              <a:rPr lang="en-US" b="1" i="1" dirty="0">
                <a:solidFill>
                  <a:srgbClr val="0070C0"/>
                </a:solidFill>
              </a:rPr>
              <a:t>Date</a:t>
            </a:r>
            <a:r>
              <a:rPr lang="en-US" dirty="0"/>
              <a:t> – signed </a:t>
            </a:r>
            <a:r>
              <a:rPr lang="en-US" dirty="0" err="1"/>
              <a:t>Dword</a:t>
            </a:r>
            <a:endParaRPr lang="en-US" dirty="0"/>
          </a:p>
          <a:p>
            <a:pPr lvl="3"/>
            <a:r>
              <a:rPr lang="en-US" dirty="0"/>
              <a:t>YYYYMMDD (use “Date Field” to see)</a:t>
            </a:r>
          </a:p>
          <a:p>
            <a:pPr lvl="2"/>
            <a:r>
              <a:rPr lang="en-US" b="1" i="1" dirty="0">
                <a:solidFill>
                  <a:srgbClr val="0070C0"/>
                </a:solidFill>
              </a:rPr>
              <a:t>Time</a:t>
            </a:r>
            <a:r>
              <a:rPr lang="en-US" dirty="0"/>
              <a:t> – signed </a:t>
            </a:r>
            <a:r>
              <a:rPr lang="en-US" dirty="0" err="1"/>
              <a:t>Dword</a:t>
            </a:r>
            <a:endParaRPr lang="en-US" dirty="0"/>
          </a:p>
          <a:p>
            <a:pPr lvl="3"/>
            <a:r>
              <a:rPr lang="en-US" dirty="0"/>
              <a:t>DDHHMMSS (use “Time Field” so see)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NOTE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b="1" i="1" dirty="0">
                <a:solidFill>
                  <a:srgbClr val="0070C0"/>
                </a:solidFill>
              </a:rPr>
              <a:t>Date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&amp; </a:t>
            </a:r>
            <a:r>
              <a:rPr lang="en-US" b="1" i="1" dirty="0">
                <a:solidFill>
                  <a:srgbClr val="0070C0"/>
                </a:solidFill>
              </a:rPr>
              <a:t>Time</a:t>
            </a:r>
            <a:r>
              <a:rPr lang="en-US" dirty="0">
                <a:solidFill>
                  <a:srgbClr val="FF0000"/>
                </a:solidFill>
              </a:rPr>
              <a:t> structure members are </a:t>
            </a:r>
            <a:r>
              <a:rPr lang="en-US" b="1" i="1" u="sng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rgbClr val="FF0000"/>
                </a:solidFill>
              </a:rPr>
              <a:t> very useful except for some HMI displays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$</a:t>
            </a:r>
            <a:r>
              <a:rPr lang="en-US" b="1" i="1" dirty="0" err="1">
                <a:solidFill>
                  <a:srgbClr val="0070C0"/>
                </a:solidFill>
              </a:rPr>
              <a:t>SysShutdown</a:t>
            </a:r>
            <a:r>
              <a:rPr lang="en-US" dirty="0"/>
              <a:t> (</a:t>
            </a:r>
            <a:r>
              <a:rPr lang="en-US" dirty="0">
                <a:solidFill>
                  <a:srgbClr val="0070C0"/>
                </a:solidFill>
              </a:rPr>
              <a:t>SDT1</a:t>
            </a:r>
            <a:r>
              <a:rPr lang="en-US" dirty="0"/>
              <a:t>) – date/time of last power OFF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$</a:t>
            </a:r>
            <a:r>
              <a:rPr lang="en-US" b="1" i="1" dirty="0" err="1">
                <a:solidFill>
                  <a:srgbClr val="0070C0"/>
                </a:solidFill>
              </a:rPr>
              <a:t>SysStartup</a:t>
            </a:r>
            <a:r>
              <a:rPr lang="en-US" dirty="0"/>
              <a:t> (</a:t>
            </a:r>
            <a:r>
              <a:rPr lang="en-US" dirty="0">
                <a:solidFill>
                  <a:srgbClr val="0070C0"/>
                </a:solidFill>
              </a:rPr>
              <a:t>SDT2</a:t>
            </a:r>
            <a:r>
              <a:rPr lang="en-US" dirty="0"/>
              <a:t>) – date/time of last power ON</a:t>
            </a:r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019" y="2057400"/>
            <a:ext cx="2933700" cy="30765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5991225" y="4171950"/>
            <a:ext cx="1752600" cy="457200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000750" y="4705350"/>
            <a:ext cx="1752600" cy="457200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62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5" grpId="0" animBg="1"/>
      <p:bldP spid="5" grpId="1" animBg="1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 (The Basics)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/>
          </a:bodyPr>
          <a:lstStyle/>
          <a:p>
            <a:endParaRPr lang="en-US" dirty="0"/>
          </a:p>
        </p:txBody>
      </p:sp>
      <p:sp>
        <p:nvSpPr>
          <p:cNvPr id="3" name="$UTC"/>
          <p:cNvSpPr/>
          <p:nvPr/>
        </p:nvSpPr>
        <p:spPr>
          <a:xfrm>
            <a:off x="2743200" y="1575586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$UTC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(DST21)</a:t>
            </a:r>
          </a:p>
        </p:txBody>
      </p:sp>
      <p:sp>
        <p:nvSpPr>
          <p:cNvPr id="11" name="$TimeZone"/>
          <p:cNvSpPr/>
          <p:nvPr/>
        </p:nvSpPr>
        <p:spPr>
          <a:xfrm>
            <a:off x="2743200" y="2489986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$</a:t>
            </a:r>
            <a:r>
              <a:rPr lang="en-US" b="1" i="1" dirty="0" err="1"/>
              <a:t>TimeZone</a:t>
            </a:r>
            <a:r>
              <a:rPr lang="en-US" dirty="0"/>
              <a:t> (DST284)</a:t>
            </a:r>
          </a:p>
        </p:txBody>
      </p:sp>
      <p:sp>
        <p:nvSpPr>
          <p:cNvPr id="12" name="$SummerTime"/>
          <p:cNvSpPr/>
          <p:nvPr/>
        </p:nvSpPr>
        <p:spPr>
          <a:xfrm>
            <a:off x="2743200" y="3404386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$</a:t>
            </a:r>
            <a:r>
              <a:rPr lang="en-US" b="1" i="1" dirty="0" err="1"/>
              <a:t>SummerTime</a:t>
            </a:r>
            <a:r>
              <a:rPr lang="en-US" dirty="0"/>
              <a:t> (ST768)</a:t>
            </a:r>
          </a:p>
        </p:txBody>
      </p:sp>
      <p:sp>
        <p:nvSpPr>
          <p:cNvPr id="13" name="$LocalTime"/>
          <p:cNvSpPr/>
          <p:nvPr/>
        </p:nvSpPr>
        <p:spPr>
          <a:xfrm>
            <a:off x="2743200" y="4318786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$</a:t>
            </a:r>
            <a:r>
              <a:rPr lang="en-US" b="1" i="1" dirty="0" err="1"/>
              <a:t>LocalTime</a:t>
            </a:r>
            <a:r>
              <a:rPr lang="en-US" dirty="0"/>
              <a:t> (DST22)</a:t>
            </a:r>
          </a:p>
        </p:txBody>
      </p:sp>
      <p:sp>
        <p:nvSpPr>
          <p:cNvPr id="17" name="$Now"/>
          <p:cNvSpPr/>
          <p:nvPr/>
        </p:nvSpPr>
        <p:spPr>
          <a:xfrm>
            <a:off x="2743200" y="520065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$Now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(SDT0)</a:t>
            </a:r>
          </a:p>
        </p:txBody>
      </p:sp>
      <p:sp>
        <p:nvSpPr>
          <p:cNvPr id="18" name="$UTC Value"/>
          <p:cNvSpPr/>
          <p:nvPr/>
        </p:nvSpPr>
        <p:spPr>
          <a:xfrm>
            <a:off x="4953000" y="1575586"/>
            <a:ext cx="21336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1,427,208,203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seconds</a:t>
            </a:r>
          </a:p>
        </p:txBody>
      </p:sp>
      <p:sp>
        <p:nvSpPr>
          <p:cNvPr id="19" name="$TimeZone Value"/>
          <p:cNvSpPr/>
          <p:nvPr/>
        </p:nvSpPr>
        <p:spPr>
          <a:xfrm>
            <a:off x="4953000" y="2489986"/>
            <a:ext cx="21336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-300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minutes</a:t>
            </a:r>
          </a:p>
        </p:txBody>
      </p:sp>
      <p:sp>
        <p:nvSpPr>
          <p:cNvPr id="20" name="$Summer Value"/>
          <p:cNvSpPr/>
          <p:nvPr/>
        </p:nvSpPr>
        <p:spPr>
          <a:xfrm>
            <a:off x="4953000" y="3404386"/>
            <a:ext cx="21336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ON = +1 hour</a:t>
            </a:r>
          </a:p>
        </p:txBody>
      </p:sp>
      <p:sp>
        <p:nvSpPr>
          <p:cNvPr id="21" name="$Local Value"/>
          <p:cNvSpPr/>
          <p:nvPr/>
        </p:nvSpPr>
        <p:spPr>
          <a:xfrm>
            <a:off x="4953000" y="4318786"/>
            <a:ext cx="21336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1,427,193,803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seconds</a:t>
            </a:r>
          </a:p>
        </p:txBody>
      </p:sp>
      <p:sp>
        <p:nvSpPr>
          <p:cNvPr id="22" name="$Now Members"/>
          <p:cNvSpPr/>
          <p:nvPr/>
        </p:nvSpPr>
        <p:spPr>
          <a:xfrm>
            <a:off x="4953000" y="5200649"/>
            <a:ext cx="2133600" cy="13930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>
                <a:solidFill>
                  <a:srgbClr val="0070C0"/>
                </a:solidFill>
              </a:rPr>
              <a:t>$</a:t>
            </a:r>
            <a:r>
              <a:rPr lang="en-US" sz="1200" b="1" i="1" dirty="0" err="1">
                <a:solidFill>
                  <a:srgbClr val="0070C0"/>
                </a:solidFill>
              </a:rPr>
              <a:t>Now.Year</a:t>
            </a:r>
            <a:r>
              <a:rPr lang="en-US" sz="1200" b="1" dirty="0">
                <a:solidFill>
                  <a:schemeClr val="tx1"/>
                </a:solidFill>
              </a:rPr>
              <a:t> (2015)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i="1" dirty="0">
                <a:solidFill>
                  <a:srgbClr val="0070C0"/>
                </a:solidFill>
              </a:rPr>
              <a:t>$</a:t>
            </a:r>
            <a:r>
              <a:rPr lang="en-US" sz="1200" b="1" i="1" dirty="0" err="1">
                <a:solidFill>
                  <a:srgbClr val="0070C0"/>
                </a:solidFill>
              </a:rPr>
              <a:t>Now.Month</a:t>
            </a:r>
            <a:r>
              <a:rPr lang="en-US" sz="1200" b="1" dirty="0">
                <a:solidFill>
                  <a:schemeClr val="tx1"/>
                </a:solidFill>
              </a:rPr>
              <a:t> (3)</a:t>
            </a:r>
          </a:p>
          <a:p>
            <a:pPr algn="ctr"/>
            <a:r>
              <a:rPr lang="en-US" sz="1200" b="1" i="1" dirty="0">
                <a:solidFill>
                  <a:srgbClr val="0070C0"/>
                </a:solidFill>
              </a:rPr>
              <a:t>$</a:t>
            </a:r>
            <a:r>
              <a:rPr lang="en-US" sz="1200" b="1" i="1" dirty="0" err="1">
                <a:solidFill>
                  <a:srgbClr val="0070C0"/>
                </a:solidFill>
              </a:rPr>
              <a:t>Now.Day</a:t>
            </a:r>
            <a:r>
              <a:rPr lang="en-US" sz="1200" b="1" dirty="0">
                <a:solidFill>
                  <a:schemeClr val="tx1"/>
                </a:solidFill>
              </a:rPr>
              <a:t> (24)</a:t>
            </a:r>
          </a:p>
          <a:p>
            <a:pPr algn="ctr"/>
            <a:r>
              <a:rPr lang="en-US" sz="1200" b="1" i="1" dirty="0">
                <a:solidFill>
                  <a:srgbClr val="0070C0"/>
                </a:solidFill>
              </a:rPr>
              <a:t>$</a:t>
            </a:r>
            <a:r>
              <a:rPr lang="en-US" sz="1200" b="1" i="1" dirty="0" err="1">
                <a:solidFill>
                  <a:srgbClr val="0070C0"/>
                </a:solidFill>
              </a:rPr>
              <a:t>Now.DayOfWeek</a:t>
            </a:r>
            <a:r>
              <a:rPr lang="en-US" sz="1200" b="1" dirty="0">
                <a:solidFill>
                  <a:schemeClr val="tx1"/>
                </a:solidFill>
              </a:rPr>
              <a:t> (2)</a:t>
            </a:r>
          </a:p>
          <a:p>
            <a:pPr algn="ctr"/>
            <a:r>
              <a:rPr lang="en-US" sz="1200" b="1" i="1" dirty="0">
                <a:solidFill>
                  <a:srgbClr val="0070C0"/>
                </a:solidFill>
              </a:rPr>
              <a:t>$</a:t>
            </a:r>
            <a:r>
              <a:rPr lang="en-US" sz="1200" b="1" i="1" dirty="0" err="1">
                <a:solidFill>
                  <a:srgbClr val="0070C0"/>
                </a:solidFill>
              </a:rPr>
              <a:t>Now.Hour</a:t>
            </a:r>
            <a:r>
              <a:rPr lang="en-US" sz="1200" b="1" dirty="0">
                <a:solidFill>
                  <a:schemeClr val="tx1"/>
                </a:solidFill>
              </a:rPr>
              <a:t> (10)</a:t>
            </a:r>
          </a:p>
          <a:p>
            <a:pPr algn="ctr"/>
            <a:r>
              <a:rPr lang="en-US" sz="1200" b="1" i="1" dirty="0">
                <a:solidFill>
                  <a:srgbClr val="0070C0"/>
                </a:solidFill>
              </a:rPr>
              <a:t>$</a:t>
            </a:r>
            <a:r>
              <a:rPr lang="en-US" sz="1200" b="1" i="1" dirty="0" err="1">
                <a:solidFill>
                  <a:srgbClr val="0070C0"/>
                </a:solidFill>
              </a:rPr>
              <a:t>Now.Minute</a:t>
            </a:r>
            <a:r>
              <a:rPr lang="en-US" sz="1200" b="1" dirty="0">
                <a:solidFill>
                  <a:schemeClr val="tx1"/>
                </a:solidFill>
              </a:rPr>
              <a:t> (43)</a:t>
            </a:r>
          </a:p>
          <a:p>
            <a:pPr algn="ctr"/>
            <a:r>
              <a:rPr lang="en-US" sz="1200" b="1" i="1" dirty="0">
                <a:solidFill>
                  <a:srgbClr val="0070C0"/>
                </a:solidFill>
              </a:rPr>
              <a:t>$</a:t>
            </a:r>
            <a:r>
              <a:rPr lang="en-US" sz="1200" b="1" i="1" dirty="0" err="1">
                <a:solidFill>
                  <a:srgbClr val="0070C0"/>
                </a:solidFill>
              </a:rPr>
              <a:t>Now.Second</a:t>
            </a:r>
            <a:r>
              <a:rPr lang="en-US" sz="1200" b="1" dirty="0">
                <a:solidFill>
                  <a:schemeClr val="tx1"/>
                </a:solidFill>
              </a:rPr>
              <a:t> (23)</a:t>
            </a:r>
          </a:p>
        </p:txBody>
      </p:sp>
      <p:sp>
        <p:nvSpPr>
          <p:cNvPr id="23" name="-18000"/>
          <p:cNvSpPr/>
          <p:nvPr/>
        </p:nvSpPr>
        <p:spPr>
          <a:xfrm>
            <a:off x="6781800" y="2947186"/>
            <a:ext cx="21336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-18,000 </a:t>
            </a:r>
            <a:r>
              <a:rPr lang="en-US" dirty="0">
                <a:solidFill>
                  <a:schemeClr val="tx1"/>
                </a:solidFill>
              </a:rPr>
              <a:t>seconds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= 1,427,190,203</a:t>
            </a:r>
          </a:p>
        </p:txBody>
      </p:sp>
      <p:sp>
        <p:nvSpPr>
          <p:cNvPr id="24" name="+3600"/>
          <p:cNvSpPr/>
          <p:nvPr/>
        </p:nvSpPr>
        <p:spPr>
          <a:xfrm>
            <a:off x="6781800" y="3833011"/>
            <a:ext cx="21336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+3600 seconds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= 1,427,193,803</a:t>
            </a:r>
          </a:p>
        </p:txBody>
      </p:sp>
      <p:sp>
        <p:nvSpPr>
          <p:cNvPr id="30" name="Arrow UTC"/>
          <p:cNvSpPr/>
          <p:nvPr/>
        </p:nvSpPr>
        <p:spPr>
          <a:xfrm>
            <a:off x="2133600" y="1752600"/>
            <a:ext cx="533400" cy="1156486"/>
          </a:xfrm>
          <a:prstGeom prst="curvedRightArrow">
            <a:avLst>
              <a:gd name="adj1" fmla="val 25000"/>
              <a:gd name="adj2" fmla="val 50000"/>
              <a:gd name="adj3" fmla="val 48214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rrow TimeZone"/>
          <p:cNvSpPr/>
          <p:nvPr/>
        </p:nvSpPr>
        <p:spPr>
          <a:xfrm>
            <a:off x="2133600" y="2729714"/>
            <a:ext cx="533400" cy="1156486"/>
          </a:xfrm>
          <a:prstGeom prst="curvedRightArrow">
            <a:avLst>
              <a:gd name="adj1" fmla="val 25000"/>
              <a:gd name="adj2" fmla="val 50000"/>
              <a:gd name="adj3" fmla="val 48214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Arrow SummerTime"/>
          <p:cNvSpPr/>
          <p:nvPr/>
        </p:nvSpPr>
        <p:spPr>
          <a:xfrm>
            <a:off x="2133600" y="3657600"/>
            <a:ext cx="533400" cy="1156486"/>
          </a:xfrm>
          <a:prstGeom prst="curvedRightArrow">
            <a:avLst>
              <a:gd name="adj1" fmla="val 25000"/>
              <a:gd name="adj2" fmla="val 50000"/>
              <a:gd name="adj3" fmla="val 48214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Arrow LocalTime"/>
          <p:cNvSpPr/>
          <p:nvPr/>
        </p:nvSpPr>
        <p:spPr>
          <a:xfrm>
            <a:off x="2133600" y="4572000"/>
            <a:ext cx="533400" cy="1156486"/>
          </a:xfrm>
          <a:prstGeom prst="curvedRightArrow">
            <a:avLst>
              <a:gd name="adj1" fmla="val 25000"/>
              <a:gd name="adj2" fmla="val 50000"/>
              <a:gd name="adj3" fmla="val 48214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1970 Epoch"/>
          <p:cNvSpPr/>
          <p:nvPr/>
        </p:nvSpPr>
        <p:spPr>
          <a:xfrm>
            <a:off x="1066800" y="1747036"/>
            <a:ext cx="16002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1970 Epoch</a:t>
            </a:r>
          </a:p>
        </p:txBody>
      </p:sp>
      <p:sp>
        <p:nvSpPr>
          <p:cNvPr id="31" name="Minutes"/>
          <p:cNvSpPr/>
          <p:nvPr/>
        </p:nvSpPr>
        <p:spPr>
          <a:xfrm>
            <a:off x="1123950" y="2661436"/>
            <a:ext cx="16002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Minutes</a:t>
            </a:r>
          </a:p>
        </p:txBody>
      </p:sp>
      <p:sp>
        <p:nvSpPr>
          <p:cNvPr id="34" name="Bit"/>
          <p:cNvSpPr/>
          <p:nvPr/>
        </p:nvSpPr>
        <p:spPr>
          <a:xfrm>
            <a:off x="1123950" y="3575836"/>
            <a:ext cx="16002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Bit</a:t>
            </a:r>
          </a:p>
        </p:txBody>
      </p:sp>
      <p:sp>
        <p:nvSpPr>
          <p:cNvPr id="35" name="1970 Epoch2"/>
          <p:cNvSpPr/>
          <p:nvPr/>
        </p:nvSpPr>
        <p:spPr>
          <a:xfrm>
            <a:off x="1123950" y="4490236"/>
            <a:ext cx="160020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1970 Epoch</a:t>
            </a:r>
          </a:p>
        </p:txBody>
      </p:sp>
      <p:sp>
        <p:nvSpPr>
          <p:cNvPr id="36" name="Date/Time"/>
          <p:cNvSpPr/>
          <p:nvPr/>
        </p:nvSpPr>
        <p:spPr>
          <a:xfrm>
            <a:off x="1123950" y="5200650"/>
            <a:ext cx="1600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Date/Time Structure</a:t>
            </a:r>
          </a:p>
        </p:txBody>
      </p:sp>
    </p:spTree>
    <p:extLst>
      <p:ext uri="{BB962C8B-B14F-4D97-AF65-F5344CB8AC3E}">
        <p14:creationId xmlns:p14="http://schemas.microsoft.com/office/powerpoint/2010/main" val="2976184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0" grpId="0" animBg="1"/>
      <p:bldP spid="30" grpId="1" animBg="1"/>
      <p:bldP spid="6" grpId="0" animBg="1"/>
      <p:bldP spid="6" grpId="1" animBg="1"/>
      <p:bldP spid="28" grpId="0" animBg="1"/>
      <p:bldP spid="28" grpId="1" animBg="1"/>
      <p:bldP spid="29" grpId="0" animBg="1"/>
      <p:bldP spid="29" grpId="1" animBg="1"/>
      <p:bldP spid="25" grpId="0"/>
      <p:bldP spid="31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/>
          </a:bodyPr>
          <a:lstStyle/>
          <a:p>
            <a:r>
              <a:rPr lang="en-US" dirty="0"/>
              <a:t>Setting the system clock:</a:t>
            </a:r>
          </a:p>
          <a:p>
            <a:pPr lvl="1"/>
            <a:r>
              <a:rPr lang="en-US" dirty="0"/>
              <a:t>Manually:</a:t>
            </a:r>
          </a:p>
          <a:p>
            <a:pPr lvl="2"/>
            <a:r>
              <a:rPr lang="en-US" i="1" dirty="0"/>
              <a:t>Set PLC Clock</a:t>
            </a:r>
            <a:r>
              <a:rPr lang="en-US" dirty="0"/>
              <a:t> dialog</a:t>
            </a:r>
          </a:p>
          <a:p>
            <a:pPr lvl="1"/>
            <a:r>
              <a:rPr lang="en-US" dirty="0" err="1"/>
              <a:t>Auomatically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(1) </a:t>
            </a:r>
            <a:r>
              <a:rPr lang="en-US" i="1" dirty="0" err="1"/>
              <a:t>TimeSync</a:t>
            </a:r>
            <a:r>
              <a:rPr lang="en-US" dirty="0"/>
              <a:t> function</a:t>
            </a:r>
          </a:p>
          <a:p>
            <a:pPr lvl="2"/>
            <a:r>
              <a:rPr lang="en-US" dirty="0"/>
              <a:t>(2) </a:t>
            </a:r>
            <a:r>
              <a:rPr lang="en-US" b="1" dirty="0">
                <a:solidFill>
                  <a:srgbClr val="00B050"/>
                </a:solidFill>
              </a:rPr>
              <a:t>NETTIME</a:t>
            </a:r>
            <a:r>
              <a:rPr lang="en-US" dirty="0"/>
              <a:t> “SNTP Client” instruction</a:t>
            </a:r>
          </a:p>
          <a:p>
            <a:pPr lvl="2"/>
            <a:r>
              <a:rPr lang="en-US" dirty="0"/>
              <a:t>(3) </a:t>
            </a:r>
            <a:r>
              <a:rPr lang="en-US" b="1" dirty="0">
                <a:solidFill>
                  <a:srgbClr val="00B050"/>
                </a:solidFill>
              </a:rPr>
              <a:t>SETTIME</a:t>
            </a:r>
            <a:r>
              <a:rPr lang="en-US" dirty="0"/>
              <a:t> “Set PLC Date/Time” instruction</a:t>
            </a:r>
          </a:p>
        </p:txBody>
      </p:sp>
    </p:spTree>
    <p:extLst>
      <p:ext uri="{BB962C8B-B14F-4D97-AF65-F5344CB8AC3E}">
        <p14:creationId xmlns:p14="http://schemas.microsoft.com/office/powerpoint/2010/main" val="3532283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/>
          </a:bodyPr>
          <a:lstStyle/>
          <a:p>
            <a:r>
              <a:rPr lang="en-US" dirty="0"/>
              <a:t>Manual Setting:</a:t>
            </a:r>
          </a:p>
          <a:p>
            <a:pPr lvl="1"/>
            <a:r>
              <a:rPr lang="en-US" i="1" dirty="0"/>
              <a:t>PLC </a:t>
            </a:r>
            <a:r>
              <a:rPr lang="en-US" i="1" dirty="0">
                <a:sym typeface="Wingdings" panose="05000000000000000000" pitchFamily="2" charset="2"/>
              </a:rPr>
              <a:t> Set PLC Clock…</a:t>
            </a:r>
            <a:endParaRPr lang="en-US" i="1" dirty="0"/>
          </a:p>
          <a:p>
            <a:pPr lvl="1"/>
            <a:endParaRPr lang="en-US" dirty="0"/>
          </a:p>
        </p:txBody>
      </p:sp>
      <p:pic>
        <p:nvPicPr>
          <p:cNvPr id="102402" name="Button-Inf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914400" cy="9144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03" name="SystemInf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00422"/>
            <a:ext cx="5372100" cy="4183769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1600200" y="2590800"/>
            <a:ext cx="838200" cy="457200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152900" y="3629025"/>
            <a:ext cx="1600200" cy="810906"/>
          </a:xfrm>
          <a:prstGeom prst="roundRect">
            <a:avLst/>
          </a:prstGeom>
          <a:noFill/>
          <a:ln w="539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6200000">
            <a:off x="4562475" y="4533901"/>
            <a:ext cx="838200" cy="457200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04" name="Set PLC Cloc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81275"/>
            <a:ext cx="5324475" cy="39814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756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3" grpId="0" animBg="1"/>
      <p:bldP spid="3" grpId="1" animBg="1"/>
      <p:bldP spid="12" grpId="0" animBg="1"/>
      <p:bldP spid="12" grpId="1" animBg="1"/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 fontScale="77500" lnSpcReduction="20000"/>
          </a:bodyPr>
          <a:lstStyle/>
          <a:p>
            <a:r>
              <a:rPr lang="en-US" dirty="0"/>
              <a:t>Automatic Setting:</a:t>
            </a:r>
          </a:p>
          <a:p>
            <a:pPr lvl="1"/>
            <a:r>
              <a:rPr lang="en-US" dirty="0"/>
              <a:t>(1) </a:t>
            </a:r>
            <a:r>
              <a:rPr lang="en-US" i="1" dirty="0" err="1"/>
              <a:t>TimeSync</a:t>
            </a:r>
            <a:r>
              <a:rPr lang="en-US" dirty="0"/>
              <a:t> function: </a:t>
            </a:r>
            <a:r>
              <a:rPr lang="en-US" i="1" dirty="0"/>
              <a:t>CPU Configuration </a:t>
            </a:r>
            <a:r>
              <a:rPr lang="en-US" i="1" dirty="0">
                <a:sym typeface="Wingdings" panose="05000000000000000000" pitchFamily="2" charset="2"/>
              </a:rPr>
              <a:t> </a:t>
            </a:r>
            <a:r>
              <a:rPr lang="en-US" i="1" dirty="0" err="1"/>
              <a:t>TimeSync</a:t>
            </a:r>
            <a:r>
              <a:rPr lang="en-US" i="1" dirty="0"/>
              <a:t> Configuration</a:t>
            </a:r>
          </a:p>
          <a:p>
            <a:pPr lvl="3"/>
            <a:r>
              <a:rPr lang="en-US" u="sng" dirty="0"/>
              <a:t>Client</a:t>
            </a:r>
            <a:r>
              <a:rPr lang="en-US" dirty="0"/>
              <a:t>:</a:t>
            </a:r>
          </a:p>
          <a:p>
            <a:pPr lvl="4"/>
            <a:r>
              <a:rPr lang="en-US" dirty="0"/>
              <a:t>Listens for server’s time-sync packet</a:t>
            </a:r>
          </a:p>
          <a:p>
            <a:pPr lvl="4"/>
            <a:r>
              <a:rPr lang="en-US" dirty="0"/>
              <a:t>If heard </a:t>
            </a:r>
            <a:r>
              <a:rPr lang="en-US" dirty="0">
                <a:sym typeface="Wingdings" panose="05000000000000000000" pitchFamily="2" charset="2"/>
              </a:rPr>
              <a:t> </a:t>
            </a:r>
          </a:p>
          <a:p>
            <a:pPr lvl="5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$</a:t>
            </a:r>
            <a:r>
              <a:rPr lang="en-US" b="1" i="1" dirty="0" err="1">
                <a:solidFill>
                  <a:srgbClr val="0070C0"/>
                </a:solidFill>
                <a:sym typeface="Wingdings" panose="05000000000000000000" pitchFamily="2" charset="2"/>
              </a:rPr>
              <a:t>TimeSynced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ST23</a:t>
            </a:r>
            <a:r>
              <a:rPr lang="en-US" dirty="0">
                <a:sym typeface="Wingdings" panose="05000000000000000000" pitchFamily="2" charset="2"/>
              </a:rPr>
              <a:t>) = ON</a:t>
            </a:r>
          </a:p>
          <a:p>
            <a:pPr lvl="5"/>
            <a:r>
              <a:rPr lang="en-US" dirty="0">
                <a:sym typeface="Wingdings" panose="05000000000000000000" pitchFamily="2" charset="2"/>
              </a:rPr>
              <a:t>Sets onboard clock  </a:t>
            </a:r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$UTC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DST21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5"/>
            <a:r>
              <a:rPr lang="en-US" dirty="0">
                <a:sym typeface="Wingdings" panose="05000000000000000000" pitchFamily="2" charset="2"/>
              </a:rPr>
              <a:t>Keeps listening (times down from </a:t>
            </a:r>
            <a:r>
              <a:rPr lang="en-US" u="sng" dirty="0">
                <a:sym typeface="Wingdings" panose="05000000000000000000" pitchFamily="2" charset="2"/>
              </a:rPr>
              <a:t>Update </a:t>
            </a:r>
            <a:br>
              <a:rPr lang="en-US" u="sng" dirty="0">
                <a:sym typeface="Wingdings" panose="05000000000000000000" pitchFamily="2" charset="2"/>
              </a:rPr>
            </a:br>
            <a:r>
              <a:rPr lang="en-US" u="sng" dirty="0">
                <a:sym typeface="Wingdings" panose="05000000000000000000" pitchFamily="2" charset="2"/>
              </a:rPr>
              <a:t>Interval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4"/>
            <a:r>
              <a:rPr lang="en-US" dirty="0">
                <a:sym typeface="Wingdings" panose="05000000000000000000" pitchFamily="2" charset="2"/>
              </a:rPr>
              <a:t>If </a:t>
            </a:r>
            <a:r>
              <a:rPr lang="en-US" u="sng" dirty="0">
                <a:sym typeface="Wingdings" panose="05000000000000000000" pitchFamily="2" charset="2"/>
              </a:rPr>
              <a:t>Update Interval</a:t>
            </a:r>
            <a:r>
              <a:rPr lang="en-US" dirty="0">
                <a:sym typeface="Wingdings" panose="05000000000000000000" pitchFamily="2" charset="2"/>
              </a:rPr>
              <a:t> times out  </a:t>
            </a:r>
          </a:p>
          <a:p>
            <a:pPr lvl="5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$</a:t>
            </a:r>
            <a:r>
              <a:rPr lang="en-US" b="1" i="1" dirty="0" err="1">
                <a:solidFill>
                  <a:srgbClr val="0070C0"/>
                </a:solidFill>
                <a:sym typeface="Wingdings" panose="05000000000000000000" pitchFamily="2" charset="2"/>
              </a:rPr>
              <a:t>TimeSynced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ST23</a:t>
            </a:r>
            <a:r>
              <a:rPr lang="en-US" dirty="0">
                <a:sym typeface="Wingdings" panose="05000000000000000000" pitchFamily="2" charset="2"/>
              </a:rPr>
              <a:t>) = OFF</a:t>
            </a:r>
          </a:p>
          <a:p>
            <a:pPr lvl="5"/>
            <a:r>
              <a:rPr lang="en-US" dirty="0">
                <a:sym typeface="Wingdings" panose="05000000000000000000" pitchFamily="2" charset="2"/>
              </a:rPr>
              <a:t>Keeps listening (times down from </a:t>
            </a:r>
            <a:r>
              <a:rPr lang="en-US" u="sng" dirty="0">
                <a:sym typeface="Wingdings" panose="05000000000000000000" pitchFamily="2" charset="2"/>
              </a:rPr>
              <a:t>Update </a:t>
            </a:r>
            <a:br>
              <a:rPr lang="en-US" u="sng" dirty="0">
                <a:sym typeface="Wingdings" panose="05000000000000000000" pitchFamily="2" charset="2"/>
              </a:rPr>
            </a:br>
            <a:r>
              <a:rPr lang="en-US" u="sng" dirty="0">
                <a:sym typeface="Wingdings" panose="05000000000000000000" pitchFamily="2" charset="2"/>
              </a:rPr>
              <a:t>Interval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3"/>
            <a:r>
              <a:rPr lang="en-US" u="sng" dirty="0">
                <a:sym typeface="Wingdings" panose="05000000000000000000" pitchFamily="2" charset="2"/>
              </a:rPr>
              <a:t>Server</a:t>
            </a:r>
            <a:r>
              <a:rPr lang="en-US" dirty="0">
                <a:sym typeface="Wingdings" panose="05000000000000000000" pitchFamily="2" charset="2"/>
              </a:rPr>
              <a:t>: transmits 3 time-sync packets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(5 second intervals) every </a:t>
            </a:r>
            <a:r>
              <a:rPr lang="en-US" u="sng" dirty="0">
                <a:sym typeface="Wingdings" panose="05000000000000000000" pitchFamily="2" charset="2"/>
              </a:rPr>
              <a:t>Update Interval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3"/>
            <a:r>
              <a:rPr lang="en-US" u="sng" dirty="0">
                <a:sym typeface="Wingdings" panose="05000000000000000000" pitchFamily="2" charset="2"/>
              </a:rPr>
              <a:t>Alternate</a:t>
            </a:r>
            <a:r>
              <a:rPr lang="en-US" dirty="0">
                <a:sym typeface="Wingdings" panose="05000000000000000000" pitchFamily="2" charset="2"/>
              </a:rPr>
              <a:t>:</a:t>
            </a:r>
            <a:endParaRPr lang="en-US" u="sng" dirty="0">
              <a:sym typeface="Wingdings" panose="05000000000000000000" pitchFamily="2" charset="2"/>
            </a:endParaRPr>
          </a:p>
          <a:p>
            <a:pPr lvl="4"/>
            <a:r>
              <a:rPr lang="en-US" dirty="0">
                <a:sym typeface="Wingdings" panose="05000000000000000000" pitchFamily="2" charset="2"/>
              </a:rPr>
              <a:t>Normally a </a:t>
            </a:r>
            <a:r>
              <a:rPr lang="en-US" u="sng" dirty="0">
                <a:sym typeface="Wingdings" panose="05000000000000000000" pitchFamily="2" charset="2"/>
              </a:rPr>
              <a:t>Client</a:t>
            </a:r>
            <a:endParaRPr lang="en-US" dirty="0">
              <a:sym typeface="Wingdings" panose="05000000000000000000" pitchFamily="2" charset="2"/>
            </a:endParaRPr>
          </a:p>
          <a:p>
            <a:pPr lvl="4"/>
            <a:r>
              <a:rPr lang="en-US" dirty="0">
                <a:sym typeface="Wingdings" panose="05000000000000000000" pitchFamily="2" charset="2"/>
              </a:rPr>
              <a:t>If </a:t>
            </a:r>
            <a:r>
              <a:rPr lang="en-US" u="sng" dirty="0">
                <a:sym typeface="Wingdings" panose="05000000000000000000" pitchFamily="2" charset="2"/>
              </a:rPr>
              <a:t>Update Interval</a:t>
            </a:r>
            <a:r>
              <a:rPr lang="en-US" dirty="0">
                <a:sym typeface="Wingdings" panose="05000000000000000000" pitchFamily="2" charset="2"/>
              </a:rPr>
              <a:t> times out + 15 seconds </a:t>
            </a:r>
          </a:p>
          <a:p>
            <a:pPr lvl="5"/>
            <a:r>
              <a:rPr lang="en-US" dirty="0">
                <a:sym typeface="Wingdings" panose="05000000000000000000" pitchFamily="2" charset="2"/>
              </a:rPr>
              <a:t>Becomes the new </a:t>
            </a:r>
            <a:r>
              <a:rPr lang="en-US" u="sng" dirty="0">
                <a:sym typeface="Wingdings" panose="05000000000000000000" pitchFamily="2" charset="2"/>
              </a:rPr>
              <a:t>Server</a:t>
            </a:r>
            <a:endParaRPr lang="en-US" dirty="0">
              <a:sym typeface="Wingdings" panose="05000000000000000000" pitchFamily="2" charset="2"/>
            </a:endParaRPr>
          </a:p>
          <a:p>
            <a:pPr lvl="3"/>
            <a:r>
              <a:rPr lang="en-US" u="sng" dirty="0">
                <a:sym typeface="Wingdings" panose="05000000000000000000" pitchFamily="2" charset="2"/>
              </a:rPr>
              <a:t>Update Interval</a:t>
            </a:r>
            <a:r>
              <a:rPr lang="en-US" dirty="0">
                <a:sym typeface="Wingdings" panose="05000000000000000000" pitchFamily="2" charset="2"/>
              </a:rPr>
              <a:t>: </a:t>
            </a:r>
            <a:r>
              <a:rPr lang="en-US" i="1" dirty="0">
                <a:sym typeface="Wingdings" panose="05000000000000000000" pitchFamily="2" charset="2"/>
              </a:rPr>
              <a:t>0 – 32,767 minutes </a:t>
            </a:r>
            <a:r>
              <a:rPr lang="en-US" dirty="0">
                <a:sym typeface="Wingdings" panose="05000000000000000000" pitchFamily="2" charset="2"/>
              </a:rPr>
              <a:t>(22 days)</a:t>
            </a:r>
            <a:endParaRPr lang="en-US" u="sng" dirty="0">
              <a:sym typeface="Wingdings" panose="05000000000000000000" pitchFamily="2" charset="2"/>
            </a:endParaRPr>
          </a:p>
        </p:txBody>
      </p:sp>
      <p:pic>
        <p:nvPicPr>
          <p:cNvPr id="13" name="TimeSyncConfi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744" y="2514600"/>
            <a:ext cx="2457450" cy="28860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775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41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 fontScale="77500" lnSpcReduction="20000"/>
          </a:bodyPr>
          <a:lstStyle/>
          <a:p>
            <a:r>
              <a:rPr lang="en-US" dirty="0"/>
              <a:t>Automatic Setting:</a:t>
            </a:r>
          </a:p>
          <a:p>
            <a:pPr lvl="1"/>
            <a:r>
              <a:rPr lang="en-US" dirty="0"/>
              <a:t>(2) </a:t>
            </a:r>
            <a:r>
              <a:rPr lang="en-US" b="1" dirty="0">
                <a:solidFill>
                  <a:srgbClr val="00B050"/>
                </a:solidFill>
              </a:rPr>
              <a:t>NETTIME</a:t>
            </a:r>
            <a:r>
              <a:rPr lang="en-US" b="1" dirty="0"/>
              <a:t> </a:t>
            </a:r>
            <a:r>
              <a:rPr lang="en-US" dirty="0"/>
              <a:t>“SNTP Client” instruction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Retrieves date/time from an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SNTP (Simple Network Time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Protocol) Server &amp; stored in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$UTC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DST21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Parameters:</a:t>
            </a:r>
          </a:p>
          <a:p>
            <a:pPr lvl="3"/>
            <a:r>
              <a:rPr lang="en-US" u="sng" dirty="0">
                <a:sym typeface="Wingdings" panose="05000000000000000000" pitchFamily="2" charset="2"/>
              </a:rPr>
              <a:t>Device</a:t>
            </a:r>
            <a:r>
              <a:rPr lang="en-US" dirty="0">
                <a:sym typeface="Wingdings" panose="05000000000000000000" pitchFamily="2" charset="2"/>
              </a:rPr>
              <a:t> – onboard Ethernet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port</a:t>
            </a:r>
          </a:p>
          <a:p>
            <a:pPr lvl="3"/>
            <a:r>
              <a:rPr lang="en-US" u="sng" dirty="0">
                <a:sym typeface="Wingdings" panose="05000000000000000000" pitchFamily="2" charset="2"/>
              </a:rPr>
              <a:t>SNTP Server IP Address</a:t>
            </a:r>
          </a:p>
          <a:p>
            <a:pPr lvl="4"/>
            <a:r>
              <a:rPr lang="en-US" i="1" dirty="0">
                <a:sym typeface="Wingdings" panose="05000000000000000000" pitchFamily="2" charset="2"/>
              </a:rPr>
              <a:t>Fixed IP Address</a:t>
            </a:r>
            <a:r>
              <a:rPr lang="en-US" dirty="0">
                <a:sym typeface="Wingdings" panose="05000000000000000000" pitchFamily="2" charset="2"/>
              </a:rPr>
              <a:t> – IP address of SNTP Server</a:t>
            </a:r>
          </a:p>
          <a:p>
            <a:pPr lvl="4"/>
            <a:r>
              <a:rPr lang="en-US" i="1" dirty="0">
                <a:sym typeface="Wingdings" panose="05000000000000000000" pitchFamily="2" charset="2"/>
              </a:rPr>
              <a:t>Variable IP Address</a:t>
            </a:r>
            <a:r>
              <a:rPr lang="en-US" dirty="0">
                <a:sym typeface="Wingdings" panose="05000000000000000000" pitchFamily="2" charset="2"/>
              </a:rPr>
              <a:t> – (32-bit word) variable IP address of SNTP Server commonly obtained by 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DNSLOOKUP</a:t>
            </a:r>
            <a:r>
              <a:rPr lang="en-US" dirty="0">
                <a:sym typeface="Wingdings" panose="05000000000000000000" pitchFamily="2" charset="2"/>
              </a:rPr>
              <a:t> “Name to IP Address” instruction</a:t>
            </a:r>
          </a:p>
          <a:p>
            <a:pPr lvl="3"/>
            <a:r>
              <a:rPr lang="en-US" u="sng" dirty="0">
                <a:sym typeface="Wingdings" panose="05000000000000000000" pitchFamily="2" charset="2"/>
              </a:rPr>
              <a:t>UDP Port Number</a:t>
            </a:r>
            <a:r>
              <a:rPr lang="en-US" dirty="0">
                <a:sym typeface="Wingdings" panose="05000000000000000000" pitchFamily="2" charset="2"/>
              </a:rPr>
              <a:t> – SNTP Protocol default is 123</a:t>
            </a:r>
          </a:p>
          <a:p>
            <a:pPr lvl="3"/>
            <a:r>
              <a:rPr lang="en-US" u="sng" dirty="0">
                <a:sym typeface="Wingdings" panose="05000000000000000000" pitchFamily="2" charset="2"/>
              </a:rPr>
              <a:t>Network Timeout</a:t>
            </a:r>
            <a:r>
              <a:rPr lang="en-US" dirty="0">
                <a:sym typeface="Wingdings" panose="05000000000000000000" pitchFamily="2" charset="2"/>
              </a:rPr>
              <a:t> – 1 to 65.535 seconds</a:t>
            </a:r>
          </a:p>
          <a:p>
            <a:pPr lvl="3"/>
            <a:r>
              <a:rPr lang="en-US" u="sng" dirty="0">
                <a:sym typeface="Wingdings" panose="05000000000000000000" pitchFamily="2" charset="2"/>
              </a:rPr>
              <a:t>On Success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u="sng" dirty="0">
                <a:sym typeface="Wingdings" panose="05000000000000000000" pitchFamily="2" charset="2"/>
              </a:rPr>
              <a:t>On Error</a:t>
            </a:r>
            <a:r>
              <a:rPr lang="en-US" dirty="0">
                <a:sym typeface="Wingdings" panose="05000000000000000000" pitchFamily="2" charset="2"/>
              </a:rPr>
              <a:t> – Action to take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Instruction is leading-edge triggered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NOTE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: NTP protocol is </a:t>
            </a:r>
            <a:r>
              <a:rPr lang="en-US" b="1" i="1" u="sng" dirty="0">
                <a:solidFill>
                  <a:srgbClr val="FF0000"/>
                </a:solidFill>
                <a:sym typeface="Wingdings" panose="05000000000000000000" pitchFamily="2" charset="2"/>
              </a:rPr>
              <a:t>not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supported</a:t>
            </a:r>
            <a:r>
              <a:rPr lang="en-US" dirty="0">
                <a:sym typeface="Wingdings" panose="05000000000000000000" pitchFamily="2" charset="2"/>
              </a:rPr>
              <a:t/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103426" name="NETTIME-Edi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27" y="2190755"/>
            <a:ext cx="3489008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7" name="NETTIME-Ladd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856" y="2476505"/>
            <a:ext cx="28003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5297331" y="2590800"/>
            <a:ext cx="265269" cy="228600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Try It" descr="C:\Users\Greg\Documents\My Received Files\Try It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5215739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958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Onboard Clock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/>
              <a:t>Automatic Setting:</a:t>
            </a:r>
          </a:p>
          <a:p>
            <a:pPr lvl="1"/>
            <a:r>
              <a:rPr lang="en-US" dirty="0"/>
              <a:t>(3) </a:t>
            </a:r>
            <a:r>
              <a:rPr lang="en-US" b="1" dirty="0">
                <a:solidFill>
                  <a:srgbClr val="00B050"/>
                </a:solidFill>
              </a:rPr>
              <a:t>SETTIME</a:t>
            </a:r>
            <a:r>
              <a:rPr lang="en-US" b="1" dirty="0"/>
              <a:t> “Set PLC Date/Time”</a:t>
            </a:r>
            <a:r>
              <a:rPr lang="en-US" dirty="0"/>
              <a:t> instruction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Writes date/time to system clock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Writes </a:t>
            </a:r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$UTC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DST21</a:t>
            </a:r>
            <a:r>
              <a:rPr lang="en-US" dirty="0">
                <a:sym typeface="Wingdings" panose="05000000000000000000" pitchFamily="2" charset="2"/>
              </a:rPr>
              <a:t>) directly, or…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Writes </a:t>
            </a:r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$</a:t>
            </a:r>
            <a:r>
              <a:rPr lang="en-US" b="1" i="1" dirty="0" err="1">
                <a:solidFill>
                  <a:srgbClr val="0070C0"/>
                </a:solidFill>
                <a:sym typeface="Wingdings" panose="05000000000000000000" pitchFamily="2" charset="2"/>
              </a:rPr>
              <a:t>LocalTime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DST22</a:t>
            </a:r>
            <a:r>
              <a:rPr lang="en-US" dirty="0">
                <a:sym typeface="Wingdings" panose="05000000000000000000" pitchFamily="2" charset="2"/>
              </a:rPr>
              <a:t>) then…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…back-adjusts </a:t>
            </a:r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$UTC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DST21</a:t>
            </a:r>
            <a:r>
              <a:rPr lang="en-US" dirty="0">
                <a:sym typeface="Wingdings" panose="05000000000000000000" pitchFamily="2" charset="2"/>
              </a:rPr>
              <a:t>) based on:</a:t>
            </a:r>
          </a:p>
          <a:p>
            <a:pPr lvl="4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$</a:t>
            </a:r>
            <a:r>
              <a:rPr lang="en-US" b="1" i="1" dirty="0" err="1">
                <a:solidFill>
                  <a:srgbClr val="0070C0"/>
                </a:solidFill>
                <a:sym typeface="Wingdings" panose="05000000000000000000" pitchFamily="2" charset="2"/>
              </a:rPr>
              <a:t>TimeZone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DST284</a:t>
            </a:r>
            <a:r>
              <a:rPr lang="en-US" dirty="0">
                <a:sym typeface="Wingdings" panose="05000000000000000000" pitchFamily="2" charset="2"/>
              </a:rPr>
              <a:t>) value</a:t>
            </a:r>
          </a:p>
          <a:p>
            <a:pPr lvl="4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$</a:t>
            </a:r>
            <a:r>
              <a:rPr lang="en-US" b="1" i="1" dirty="0" err="1">
                <a:solidFill>
                  <a:srgbClr val="0070C0"/>
                </a:solidFill>
                <a:sym typeface="Wingdings" panose="05000000000000000000" pitchFamily="2" charset="2"/>
              </a:rPr>
              <a:t>SummerTime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ST768</a:t>
            </a:r>
            <a:r>
              <a:rPr lang="en-US" dirty="0">
                <a:sym typeface="Wingdings" panose="05000000000000000000" pitchFamily="2" charset="2"/>
              </a:rPr>
              <a:t>) bit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Parameters:</a:t>
            </a:r>
          </a:p>
          <a:p>
            <a:pPr lvl="3"/>
            <a:r>
              <a:rPr lang="en-US" u="sng" dirty="0">
                <a:sym typeface="Wingdings" panose="05000000000000000000" pitchFamily="2" charset="2"/>
              </a:rPr>
              <a:t>Source Date/Time</a:t>
            </a:r>
            <a:r>
              <a:rPr lang="en-US" dirty="0">
                <a:sym typeface="Wingdings" panose="05000000000000000000" pitchFamily="2" charset="2"/>
              </a:rPr>
              <a:t> – structure containing setting</a:t>
            </a:r>
          </a:p>
          <a:p>
            <a:pPr lvl="3"/>
            <a:r>
              <a:rPr lang="en-US" u="sng" dirty="0">
                <a:sym typeface="Wingdings" panose="05000000000000000000" pitchFamily="2" charset="2"/>
              </a:rPr>
              <a:t>Source Type</a:t>
            </a:r>
            <a:r>
              <a:rPr lang="en-US" dirty="0">
                <a:sym typeface="Wingdings" panose="05000000000000000000" pitchFamily="2" charset="2"/>
              </a:rPr>
              <a:t>:</a:t>
            </a:r>
          </a:p>
          <a:p>
            <a:pPr lvl="4"/>
            <a:r>
              <a:rPr lang="en-US" i="1" dirty="0">
                <a:sym typeface="Wingdings" panose="05000000000000000000" pitchFamily="2" charset="2"/>
              </a:rPr>
              <a:t>Local Time</a:t>
            </a:r>
            <a:r>
              <a:rPr lang="en-US" dirty="0">
                <a:sym typeface="Wingdings" panose="05000000000000000000" pitchFamily="2" charset="2"/>
              </a:rPr>
              <a:t> – </a:t>
            </a:r>
            <a:r>
              <a:rPr lang="en-US" u="sng" dirty="0">
                <a:sym typeface="Wingdings" panose="05000000000000000000" pitchFamily="2" charset="2"/>
              </a:rPr>
              <a:t>Source Date/Time</a:t>
            </a:r>
            <a:r>
              <a:rPr lang="en-US" dirty="0">
                <a:sym typeface="Wingdings" panose="05000000000000000000" pitchFamily="2" charset="2"/>
              </a:rPr>
              <a:t> represents local time</a:t>
            </a:r>
          </a:p>
          <a:p>
            <a:pPr lvl="4"/>
            <a:r>
              <a:rPr lang="en-US" i="1" dirty="0">
                <a:sym typeface="Wingdings" panose="05000000000000000000" pitchFamily="2" charset="2"/>
              </a:rPr>
              <a:t>UTC Time</a:t>
            </a:r>
            <a:r>
              <a:rPr lang="en-US" dirty="0">
                <a:sym typeface="Wingdings" panose="05000000000000000000" pitchFamily="2" charset="2"/>
              </a:rPr>
              <a:t> – </a:t>
            </a:r>
            <a:r>
              <a:rPr lang="en-US" u="sng" dirty="0">
                <a:sym typeface="Wingdings" panose="05000000000000000000" pitchFamily="2" charset="2"/>
              </a:rPr>
              <a:t>Source Date/Time</a:t>
            </a:r>
            <a:r>
              <a:rPr lang="en-US" dirty="0">
                <a:sym typeface="Wingdings" panose="05000000000000000000" pitchFamily="2" charset="2"/>
              </a:rPr>
              <a:t> represents UTC time</a:t>
            </a:r>
            <a:endParaRPr lang="en-US" i="1" dirty="0">
              <a:sym typeface="Wingdings" panose="05000000000000000000" pitchFamily="2" charset="2"/>
            </a:endParaRPr>
          </a:p>
          <a:p>
            <a:pPr lvl="2"/>
            <a:r>
              <a:rPr lang="en-US" dirty="0">
                <a:sym typeface="Wingdings" panose="05000000000000000000" pitchFamily="2" charset="2"/>
              </a:rPr>
              <a:t>Instruction is leading-edge triggered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104450" name="SETTIME-Edi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2819400"/>
            <a:ext cx="26384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1" name="SETTIM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4" y="3100387"/>
            <a:ext cx="21431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6412487" y="3171825"/>
            <a:ext cx="265269" cy="228600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$UTC"/>
          <p:cNvSpPr/>
          <p:nvPr/>
        </p:nvSpPr>
        <p:spPr>
          <a:xfrm>
            <a:off x="3581400" y="2394736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$UTC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(DST21)</a:t>
            </a:r>
          </a:p>
        </p:txBody>
      </p:sp>
      <p:sp>
        <p:nvSpPr>
          <p:cNvPr id="10" name="$TimeZone"/>
          <p:cNvSpPr/>
          <p:nvPr/>
        </p:nvSpPr>
        <p:spPr>
          <a:xfrm>
            <a:off x="3581400" y="3309136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$</a:t>
            </a:r>
            <a:r>
              <a:rPr lang="en-US" b="1" i="1" dirty="0" err="1"/>
              <a:t>TimeZone</a:t>
            </a:r>
            <a:r>
              <a:rPr lang="en-US" dirty="0"/>
              <a:t> (DST284)</a:t>
            </a:r>
          </a:p>
        </p:txBody>
      </p:sp>
      <p:sp>
        <p:nvSpPr>
          <p:cNvPr id="12" name="$SummerTime"/>
          <p:cNvSpPr/>
          <p:nvPr/>
        </p:nvSpPr>
        <p:spPr>
          <a:xfrm>
            <a:off x="3581400" y="4223536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$</a:t>
            </a:r>
            <a:r>
              <a:rPr lang="en-US" b="1" i="1" dirty="0" err="1"/>
              <a:t>SummerTime</a:t>
            </a:r>
            <a:r>
              <a:rPr lang="en-US" dirty="0"/>
              <a:t> (ST768)</a:t>
            </a:r>
          </a:p>
        </p:txBody>
      </p:sp>
      <p:sp>
        <p:nvSpPr>
          <p:cNvPr id="13" name="$LocalTime"/>
          <p:cNvSpPr/>
          <p:nvPr/>
        </p:nvSpPr>
        <p:spPr>
          <a:xfrm>
            <a:off x="3581400" y="5137936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$</a:t>
            </a:r>
            <a:r>
              <a:rPr lang="en-US" b="1" i="1" dirty="0" err="1"/>
              <a:t>LocalTime</a:t>
            </a:r>
            <a:r>
              <a:rPr lang="en-US" dirty="0"/>
              <a:t> (DST22)</a:t>
            </a:r>
          </a:p>
        </p:txBody>
      </p:sp>
      <p:sp>
        <p:nvSpPr>
          <p:cNvPr id="14" name="$Now"/>
          <p:cNvSpPr/>
          <p:nvPr/>
        </p:nvSpPr>
        <p:spPr>
          <a:xfrm>
            <a:off x="3581400" y="60198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$Now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(SDT0)</a:t>
            </a:r>
          </a:p>
        </p:txBody>
      </p:sp>
      <p:sp>
        <p:nvSpPr>
          <p:cNvPr id="3" name="Right Arrow 2"/>
          <p:cNvSpPr/>
          <p:nvPr/>
        </p:nvSpPr>
        <p:spPr>
          <a:xfrm>
            <a:off x="2438400" y="2514600"/>
            <a:ext cx="990600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3048000" y="2971800"/>
            <a:ext cx="381000" cy="351239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409825" y="5290336"/>
            <a:ext cx="990600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3057525" y="5823736"/>
            <a:ext cx="381000" cy="66045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0800000">
            <a:off x="3047998" y="2590800"/>
            <a:ext cx="390525" cy="259799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2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00"/>
                            </p:stCondLst>
                            <p:childTnLst>
                              <p:par>
                                <p:cTn id="2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11" grpId="0" animBg="1"/>
      <p:bldP spid="9" grpId="0" animBg="1"/>
      <p:bldP spid="9" grpId="1" animBg="1"/>
      <p:bldP spid="9" grpId="2" animBg="1"/>
      <p:bldP spid="9" grpId="3" animBg="1"/>
      <p:bldP spid="10" grpId="0" animBg="1"/>
      <p:bldP spid="10" grpId="1" animBg="1"/>
      <p:bldP spid="10" grpId="2" animBg="1"/>
      <p:bldP spid="10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3" grpId="0" animBg="1"/>
      <p:bldP spid="3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92075" cap="rnd">
          <a:solidFill>
            <a:srgbClr val="FF0000"/>
          </a:solidFill>
          <a:headEnd type="oval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176586</TotalTime>
  <Words>783</Words>
  <Application>Microsoft Office PowerPoint</Application>
  <PresentationFormat>On-screen Show (4:3)</PresentationFormat>
  <Paragraphs>221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Do-more Technical Training</vt:lpstr>
      <vt:lpstr>Onboard Clock</vt:lpstr>
      <vt:lpstr>Onboard Clock</vt:lpstr>
      <vt:lpstr>Onboard Clock (The Basics)</vt:lpstr>
      <vt:lpstr>Onboard Clock</vt:lpstr>
      <vt:lpstr>Onboard Clock</vt:lpstr>
      <vt:lpstr>Onboard Clock</vt:lpstr>
      <vt:lpstr>Onboard Clock</vt:lpstr>
      <vt:lpstr>Onboard Clock</vt:lpstr>
      <vt:lpstr>Onboard Clock</vt:lpstr>
      <vt:lpstr>Onboard Clock</vt:lpstr>
      <vt:lpstr>Onboard Clock</vt:lpstr>
      <vt:lpstr>Onboard Clock</vt:lpstr>
      <vt:lpstr>Onboard Clock</vt:lpstr>
      <vt:lpstr>Onboard Clock</vt:lpstr>
      <vt:lpstr>Onboard Clock</vt:lpstr>
      <vt:lpstr>Onboard Clock</vt:lpstr>
      <vt:lpstr>Onboard Clock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1366</cp:revision>
  <dcterms:created xsi:type="dcterms:W3CDTF">2014-08-20T17:24:46Z</dcterms:created>
  <dcterms:modified xsi:type="dcterms:W3CDTF">2016-05-13T20:48:02Z</dcterms:modified>
</cp:coreProperties>
</file>