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sldIdLst>
    <p:sldId id="256" r:id="rId2"/>
    <p:sldId id="264" r:id="rId3"/>
    <p:sldId id="281" r:id="rId4"/>
    <p:sldId id="282" r:id="rId5"/>
    <p:sldId id="283" r:id="rId6"/>
    <p:sldId id="284" r:id="rId7"/>
    <p:sldId id="28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A910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3242" autoAdjust="0"/>
  </p:normalViewPr>
  <p:slideViewPr>
    <p:cSldViewPr>
      <p:cViewPr>
        <p:scale>
          <a:sx n="100" d="100"/>
          <a:sy n="100" d="100"/>
        </p:scale>
        <p:origin x="-44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78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13E39-AB88-423A-BDDD-43F2F121EA26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21479-E37E-483C-9463-63615A9EC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7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4E30C1-4646-4205-B170-9C298C5E2638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4E30C1-4646-4205-B170-9C298C5E2638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4E30C1-4646-4205-B170-9C298C5E2638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4E30C1-4646-4205-B170-9C298C5E2638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4E30C1-4646-4205-B170-9C298C5E2638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4E30C1-4646-4205-B170-9C298C5E2638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4E30C1-4646-4205-B170-9C298C5E2638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4E30C1-4646-4205-B170-9C298C5E2638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4E30C1-4646-4205-B170-9C298C5E2638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44E30C1-4646-4205-B170-9C298C5E2638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4E30C1-4646-4205-B170-9C298C5E2638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44E30C1-4646-4205-B170-9C298C5E2638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BRX Technical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Subroutines</a:t>
            </a:r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886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BASICS</a:t>
            </a:r>
          </a:p>
          <a:p>
            <a:pPr lvl="1"/>
            <a:r>
              <a:rPr lang="en-US" dirty="0" smtClean="0"/>
              <a:t>Choose a </a:t>
            </a:r>
            <a:r>
              <a:rPr lang="en-US" u="sng" dirty="0" smtClean="0"/>
              <a:t>Subroutine</a:t>
            </a:r>
            <a:r>
              <a:rPr lang="en-US" dirty="0" smtClean="0"/>
              <a:t> if your application requires…</a:t>
            </a:r>
          </a:p>
          <a:p>
            <a:pPr lvl="2"/>
            <a:r>
              <a:rPr lang="en-US" dirty="0" smtClean="0"/>
              <a:t>An oft-repeated operation of some sort using different set of input/output parameters (e.g. a formula)</a:t>
            </a:r>
          </a:p>
          <a:p>
            <a:pPr lvl="1"/>
            <a:r>
              <a:rPr lang="en-US" dirty="0" smtClean="0"/>
              <a:t>Invoked with a </a:t>
            </a:r>
            <a:r>
              <a:rPr lang="en-US" b="1" dirty="0" smtClean="0">
                <a:solidFill>
                  <a:srgbClr val="00B050"/>
                </a:solidFill>
              </a:rPr>
              <a:t>CALL</a:t>
            </a:r>
            <a:r>
              <a:rPr lang="en-US" dirty="0" smtClean="0"/>
              <a:t> “Call Subroutine” instruction</a:t>
            </a:r>
          </a:p>
          <a:p>
            <a:pPr lvl="2"/>
            <a:r>
              <a:rPr lang="en-US" dirty="0" smtClean="0"/>
              <a:t>Scan branches to the subroutine and returns to the instruction just below the </a:t>
            </a:r>
            <a:r>
              <a:rPr lang="en-US" b="1" dirty="0" smtClean="0">
                <a:solidFill>
                  <a:srgbClr val="00B050"/>
                </a:solidFill>
              </a:rPr>
              <a:t>CALL</a:t>
            </a:r>
            <a:r>
              <a:rPr lang="en-US" dirty="0" smtClean="0"/>
              <a:t> when complete</a:t>
            </a:r>
          </a:p>
          <a:p>
            <a:pPr lvl="2"/>
            <a:r>
              <a:rPr lang="en-US" dirty="0" smtClean="0"/>
              <a:t>The last instruction is always a </a:t>
            </a:r>
            <a:r>
              <a:rPr lang="en-US" b="1" dirty="0" smtClean="0">
                <a:solidFill>
                  <a:srgbClr val="00B050"/>
                </a:solidFill>
              </a:rPr>
              <a:t>RET</a:t>
            </a:r>
            <a:r>
              <a:rPr lang="en-US" dirty="0" smtClean="0"/>
              <a:t> “Return Back to CALL”</a:t>
            </a:r>
          </a:p>
          <a:p>
            <a:pPr lvl="1"/>
            <a:r>
              <a:rPr lang="en-US" dirty="0" smtClean="0"/>
              <a:t>No edge-triggered instructions</a:t>
            </a:r>
          </a:p>
          <a:p>
            <a:pPr lvl="1"/>
            <a:r>
              <a:rPr lang="en-US" dirty="0" smtClean="0"/>
              <a:t>No asynchronous instructions</a:t>
            </a:r>
          </a:p>
          <a:p>
            <a:pPr lvl="1"/>
            <a:r>
              <a:rPr lang="en-US" dirty="0" smtClean="0"/>
              <a:t>No multi-scan instructions</a:t>
            </a:r>
          </a:p>
          <a:p>
            <a:pPr lvl="1"/>
            <a:r>
              <a:rPr lang="en-US" dirty="0" smtClean="0"/>
              <a:t>No Stages</a:t>
            </a:r>
          </a:p>
          <a:p>
            <a:pPr lvl="1"/>
            <a:r>
              <a:rPr lang="en-US" dirty="0" smtClean="0"/>
              <a:t>Has no memory structure members</a:t>
            </a:r>
          </a:p>
          <a:p>
            <a:pPr lvl="1"/>
            <a:r>
              <a:rPr lang="en-US" dirty="0" smtClean="0"/>
              <a:t>Never yields</a:t>
            </a:r>
          </a:p>
          <a:p>
            <a:pPr lvl="1"/>
            <a:r>
              <a:rPr lang="en-US" dirty="0" smtClean="0"/>
              <a:t>Execution order determined by the placement of the </a:t>
            </a:r>
            <a:r>
              <a:rPr lang="en-US" b="1" dirty="0" smtClean="0">
                <a:solidFill>
                  <a:srgbClr val="00B050"/>
                </a:solidFill>
              </a:rPr>
              <a:t>CALL</a:t>
            </a:r>
            <a:r>
              <a:rPr lang="en-US" dirty="0" smtClean="0"/>
              <a:t> instruction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676401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Subroutines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Subroutin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228724"/>
            <a:ext cx="2185988" cy="385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" name="EdgeTrigg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305300"/>
            <a:ext cx="762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Asynchronou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305300"/>
            <a:ext cx="863601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Multisca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305300"/>
            <a:ext cx="812292" cy="558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Stag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978" y="4352925"/>
            <a:ext cx="16192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X-L2R"/>
          <p:cNvCxnSpPr/>
          <p:nvPr/>
        </p:nvCxnSpPr>
        <p:spPr>
          <a:xfrm>
            <a:off x="6603206" y="4229100"/>
            <a:ext cx="1016794" cy="762000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X-R2L"/>
          <p:cNvCxnSpPr/>
          <p:nvPr/>
        </p:nvCxnSpPr>
        <p:spPr>
          <a:xfrm flipH="1">
            <a:off x="6603206" y="4267200"/>
            <a:ext cx="1016794" cy="762000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CALL-OUT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071938"/>
            <a:ext cx="271462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MySubroutine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172" y="4494561"/>
            <a:ext cx="1673828" cy="363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--&gt;MySubroutine"/>
          <p:cNvCxnSpPr/>
          <p:nvPr/>
        </p:nvCxnSpPr>
        <p:spPr>
          <a:xfrm>
            <a:off x="4648200" y="4419600"/>
            <a:ext cx="1143000" cy="164925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&lt;--MySubroutine"/>
          <p:cNvCxnSpPr/>
          <p:nvPr/>
        </p:nvCxnSpPr>
        <p:spPr>
          <a:xfrm flipH="1">
            <a:off x="4343400" y="4714875"/>
            <a:ext cx="1447800" cy="314325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RET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897" y="4305300"/>
            <a:ext cx="2831006" cy="593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33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601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101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601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441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41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41"/>
                            </p:stCondLst>
                            <p:childTnLst>
                              <p:par>
                                <p:cTn id="72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41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1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1"/>
                            </p:stCondLst>
                            <p:childTnLst>
                              <p:par>
                                <p:cTn id="98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001"/>
                            </p:stCondLst>
                            <p:childTnLst>
                              <p:par>
                                <p:cTn id="10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961"/>
                            </p:stCondLst>
                            <p:childTnLst>
                              <p:par>
                                <p:cTn id="1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461"/>
                            </p:stCondLst>
                            <p:childTnLst>
                              <p:par>
                                <p:cTn id="124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961"/>
                            </p:stCondLst>
                            <p:childTnLst>
                              <p:par>
                                <p:cTn id="1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641"/>
                            </p:stCondLst>
                            <p:childTnLst>
                              <p:par>
                                <p:cTn id="1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141"/>
                            </p:stCondLst>
                            <p:childTnLst>
                              <p:par>
                                <p:cTn id="150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641"/>
                            </p:stCondLst>
                            <p:childTnLst>
                              <p:par>
                                <p:cTn id="1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4800687" cy="4798268"/>
          </a:xfrm>
        </p:spPr>
        <p:txBody>
          <a:bodyPr numCol="1">
            <a:normAutofit lnSpcReduction="10000"/>
          </a:bodyPr>
          <a:lstStyle/>
          <a:p>
            <a:r>
              <a:rPr lang="en-US" dirty="0" smtClean="0"/>
              <a:t>Project with Programs, Tasks and a Subroutine</a:t>
            </a:r>
            <a:endParaRPr lang="en-US" dirty="0"/>
          </a:p>
          <a:p>
            <a:pPr lvl="1"/>
            <a:r>
              <a:rPr lang="en-US" dirty="0" smtClean="0"/>
              <a:t>This scan </a:t>
            </a:r>
            <a:r>
              <a:rPr lang="en-US" b="1" i="1" dirty="0" smtClean="0">
                <a:solidFill>
                  <a:srgbClr val="0070C0"/>
                </a:solidFill>
              </a:rPr>
              <a:t>$Main</a:t>
            </a:r>
            <a:r>
              <a:rPr lang="en-US" b="1" i="1" dirty="0" smtClean="0"/>
              <a:t>, </a:t>
            </a:r>
            <a:r>
              <a:rPr lang="en-US" b="1" i="1" dirty="0" smtClean="0">
                <a:solidFill>
                  <a:srgbClr val="0070C0"/>
                </a:solidFill>
              </a:rPr>
              <a:t>MyProgram1</a:t>
            </a:r>
            <a:r>
              <a:rPr lang="en-US" b="1" i="1" dirty="0" smtClean="0"/>
              <a:t>, </a:t>
            </a:r>
            <a:r>
              <a:rPr lang="en-US" b="1" i="1" dirty="0" smtClean="0">
                <a:solidFill>
                  <a:srgbClr val="0070C0"/>
                </a:solidFill>
              </a:rPr>
              <a:t>MyTask2</a:t>
            </a:r>
            <a:r>
              <a:rPr lang="en-US" b="1" i="1" dirty="0" smtClean="0"/>
              <a:t> &amp; </a:t>
            </a:r>
            <a:r>
              <a:rPr lang="en-US" b="1" i="1" dirty="0" smtClean="0">
                <a:solidFill>
                  <a:srgbClr val="0070C0"/>
                </a:solidFill>
              </a:rPr>
              <a:t>MyProgram2</a:t>
            </a:r>
            <a:r>
              <a:rPr lang="en-US" b="1" dirty="0" smtClean="0"/>
              <a:t> </a:t>
            </a:r>
            <a:r>
              <a:rPr lang="en-US" dirty="0" smtClean="0"/>
              <a:t>all execute</a:t>
            </a:r>
          </a:p>
          <a:p>
            <a:pPr lvl="1"/>
            <a:r>
              <a:rPr lang="en-US" dirty="0" smtClean="0"/>
              <a:t>This scan each of them call </a:t>
            </a:r>
            <a:r>
              <a:rPr lang="en-US" b="1" i="1" dirty="0" err="1" smtClean="0">
                <a:solidFill>
                  <a:srgbClr val="0070C0"/>
                </a:solidFill>
              </a:rPr>
              <a:t>MySub</a:t>
            </a:r>
            <a:endParaRPr lang="en-US" b="1" i="1" dirty="0" smtClean="0">
              <a:solidFill>
                <a:srgbClr val="0070C0"/>
              </a:solidFill>
            </a:endParaRPr>
          </a:p>
          <a:p>
            <a:pPr lvl="1"/>
            <a:r>
              <a:rPr lang="en-US" b="1" i="1" dirty="0" err="1" smtClean="0">
                <a:solidFill>
                  <a:srgbClr val="0070C0"/>
                </a:solidFill>
              </a:rPr>
              <a:t>MySub</a:t>
            </a:r>
            <a:r>
              <a:rPr lang="en-US" dirty="0" smtClean="0"/>
              <a:t> called 4 times in 1 scan</a:t>
            </a:r>
          </a:p>
          <a:p>
            <a:pPr lvl="2"/>
            <a:r>
              <a:rPr lang="en-US" dirty="0" smtClean="0"/>
              <a:t>Thus scan time is extended by the execution time of </a:t>
            </a:r>
            <a:r>
              <a:rPr lang="en-US" b="1" i="1" dirty="0" err="1" smtClean="0">
                <a:solidFill>
                  <a:srgbClr val="0070C0"/>
                </a:solidFill>
              </a:rPr>
              <a:t>MySub</a:t>
            </a:r>
            <a:r>
              <a:rPr lang="en-US" dirty="0" smtClean="0"/>
              <a:t> </a:t>
            </a:r>
            <a:r>
              <a:rPr lang="en-US" dirty="0" smtClean="0"/>
              <a:t> x 4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74830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itle 1"/>
          <p:cNvSpPr txBox="1">
            <a:spLocks/>
          </p:cNvSpPr>
          <p:nvPr/>
        </p:nvSpPr>
        <p:spPr>
          <a:xfrm>
            <a:off x="457200" y="609600"/>
            <a:ext cx="8229600" cy="1676401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Subroutines</a:t>
            </a:r>
            <a:br>
              <a:rPr lang="en-US" dirty="0" smtClean="0"/>
            </a:br>
            <a:r>
              <a:rPr lang="en-US" sz="2800" dirty="0" smtClean="0"/>
              <a:t>(Calling)</a:t>
            </a:r>
            <a:endParaRPr lang="en-US" sz="2800" dirty="0"/>
          </a:p>
        </p:txBody>
      </p:sp>
      <p:sp>
        <p:nvSpPr>
          <p:cNvPr id="8" name="MyTsk1 - Disabled"/>
          <p:cNvSpPr>
            <a:spLocks noChangeAspect="1"/>
          </p:cNvSpPr>
          <p:nvPr/>
        </p:nvSpPr>
        <p:spPr>
          <a:xfrm>
            <a:off x="5257802" y="1752600"/>
            <a:ext cx="1168283" cy="6439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>
                <a:solidFill>
                  <a:schemeClr val="bg1">
                    <a:lumMod val="65000"/>
                  </a:schemeClr>
                </a:solidFill>
              </a:rPr>
              <a:t>MyTask1</a:t>
            </a:r>
            <a:endParaRPr lang="en-US" sz="12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$Main"/>
          <p:cNvSpPr>
            <a:spLocks noChangeAspect="1"/>
          </p:cNvSpPr>
          <p:nvPr/>
        </p:nvSpPr>
        <p:spPr>
          <a:xfrm>
            <a:off x="5257802" y="2428865"/>
            <a:ext cx="1168283" cy="640784"/>
          </a:xfrm>
          <a:prstGeom prst="rect">
            <a:avLst/>
          </a:prstGeom>
          <a:solidFill>
            <a:schemeClr val="accent1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/>
              <a:t>$Main</a:t>
            </a:r>
            <a:endParaRPr lang="en-US" sz="1200" b="1" i="1" dirty="0"/>
          </a:p>
        </p:txBody>
      </p:sp>
      <p:sp>
        <p:nvSpPr>
          <p:cNvPr id="22" name="MyPgm1 - Enabled"/>
          <p:cNvSpPr>
            <a:spLocks noChangeAspect="1"/>
          </p:cNvSpPr>
          <p:nvPr/>
        </p:nvSpPr>
        <p:spPr>
          <a:xfrm>
            <a:off x="5257801" y="3095614"/>
            <a:ext cx="1168283" cy="643987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>
                <a:solidFill>
                  <a:schemeClr val="bg1"/>
                </a:solidFill>
              </a:rPr>
              <a:t>MyProgram1</a:t>
            </a:r>
            <a:endParaRPr lang="en-US" sz="1200" b="1" i="1" dirty="0">
              <a:solidFill>
                <a:schemeClr val="bg1"/>
              </a:solidFill>
            </a:endParaRPr>
          </a:p>
        </p:txBody>
      </p:sp>
      <p:sp>
        <p:nvSpPr>
          <p:cNvPr id="27" name="MyTsk2 - Enabled"/>
          <p:cNvSpPr>
            <a:spLocks noChangeAspect="1"/>
          </p:cNvSpPr>
          <p:nvPr/>
        </p:nvSpPr>
        <p:spPr>
          <a:xfrm>
            <a:off x="5257800" y="3743314"/>
            <a:ext cx="1168283" cy="643987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>
                <a:solidFill>
                  <a:schemeClr val="bg1"/>
                </a:solidFill>
              </a:rPr>
              <a:t>MyTask2</a:t>
            </a:r>
            <a:endParaRPr lang="en-US" sz="1200" b="1" i="1" dirty="0">
              <a:solidFill>
                <a:schemeClr val="bg1"/>
              </a:solidFill>
            </a:endParaRPr>
          </a:p>
        </p:txBody>
      </p:sp>
      <p:sp>
        <p:nvSpPr>
          <p:cNvPr id="20" name="MyTsk3 - Disabled"/>
          <p:cNvSpPr>
            <a:spLocks noChangeAspect="1"/>
          </p:cNvSpPr>
          <p:nvPr/>
        </p:nvSpPr>
        <p:spPr>
          <a:xfrm>
            <a:off x="5257887" y="4391014"/>
            <a:ext cx="1168283" cy="6439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>
                <a:solidFill>
                  <a:schemeClr val="bg1">
                    <a:lumMod val="65000"/>
                  </a:schemeClr>
                </a:solidFill>
              </a:rPr>
              <a:t>MyTask3</a:t>
            </a:r>
            <a:endParaRPr lang="en-US" sz="12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MyPgm2 - Enabled"/>
          <p:cNvSpPr>
            <a:spLocks noChangeAspect="1"/>
          </p:cNvSpPr>
          <p:nvPr/>
        </p:nvSpPr>
        <p:spPr>
          <a:xfrm>
            <a:off x="5257887" y="5035002"/>
            <a:ext cx="1168283" cy="643987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>
                <a:solidFill>
                  <a:schemeClr val="bg1"/>
                </a:solidFill>
              </a:rPr>
              <a:t>MyProgram2</a:t>
            </a:r>
            <a:endParaRPr lang="en-US" sz="1200" b="1" i="1" dirty="0">
              <a:solidFill>
                <a:schemeClr val="bg1"/>
              </a:solidFill>
            </a:endParaRPr>
          </a:p>
        </p:txBody>
      </p:sp>
      <p:cxnSp>
        <p:nvCxnSpPr>
          <p:cNvPr id="5" name="--&gt; $Main/MyPgm1/MyTsk2"/>
          <p:cNvCxnSpPr/>
          <p:nvPr/>
        </p:nvCxnSpPr>
        <p:spPr>
          <a:xfrm>
            <a:off x="6629400" y="2428865"/>
            <a:ext cx="0" cy="1956579"/>
          </a:xfrm>
          <a:prstGeom prst="straightConnector1">
            <a:avLst/>
          </a:prstGeom>
          <a:ln w="50800">
            <a:solidFill>
              <a:srgbClr val="00B050"/>
            </a:solidFill>
            <a:tailEnd type="stealt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--&gt; MyPgm2"/>
          <p:cNvCxnSpPr/>
          <p:nvPr/>
        </p:nvCxnSpPr>
        <p:spPr>
          <a:xfrm>
            <a:off x="6718425" y="5042419"/>
            <a:ext cx="0" cy="636570"/>
          </a:xfrm>
          <a:prstGeom prst="straightConnector1">
            <a:avLst/>
          </a:prstGeom>
          <a:ln w="50800">
            <a:solidFill>
              <a:srgbClr val="00B050"/>
            </a:solidFill>
            <a:tailEnd type="stealt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MySub - NotExecuted"/>
          <p:cNvSpPr>
            <a:spLocks noChangeAspect="1"/>
          </p:cNvSpPr>
          <p:nvPr/>
        </p:nvSpPr>
        <p:spPr>
          <a:xfrm>
            <a:off x="7391400" y="3253824"/>
            <a:ext cx="1168283" cy="6543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i="1" dirty="0" err="1" smtClean="0">
                <a:solidFill>
                  <a:schemeClr val="bg1">
                    <a:lumMod val="65000"/>
                  </a:schemeClr>
                </a:solidFill>
              </a:rPr>
              <a:t>MySub</a:t>
            </a:r>
            <a:endParaRPr lang="en-US" sz="12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MySub - Executed"/>
          <p:cNvSpPr>
            <a:spLocks noChangeAspect="1"/>
          </p:cNvSpPr>
          <p:nvPr/>
        </p:nvSpPr>
        <p:spPr>
          <a:xfrm>
            <a:off x="7391400" y="3253823"/>
            <a:ext cx="1168283" cy="654319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i="1" dirty="0" err="1" smtClean="0">
                <a:solidFill>
                  <a:schemeClr val="bg1"/>
                </a:solidFill>
              </a:rPr>
              <a:t>MySub</a:t>
            </a:r>
            <a:endParaRPr lang="en-US" sz="1200" b="1" i="1" dirty="0">
              <a:solidFill>
                <a:schemeClr val="bg1"/>
              </a:solidFill>
            </a:endParaRPr>
          </a:p>
        </p:txBody>
      </p:sp>
      <p:pic>
        <p:nvPicPr>
          <p:cNvPr id="2050" name="CAL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254919"/>
            <a:ext cx="2145792" cy="452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RE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4740" y="4015953"/>
            <a:ext cx="1559052" cy="326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--&gt;Skip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400" y="4419589"/>
            <a:ext cx="438150" cy="61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--&gt;Skip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771640"/>
            <a:ext cx="4381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5" name="--&gt; MySub"/>
          <p:cNvCxnSpPr/>
          <p:nvPr/>
        </p:nvCxnSpPr>
        <p:spPr>
          <a:xfrm>
            <a:off x="8807333" y="3247207"/>
            <a:ext cx="0" cy="660933"/>
          </a:xfrm>
          <a:prstGeom prst="straightConnector1">
            <a:avLst/>
          </a:prstGeom>
          <a:ln w="50800">
            <a:solidFill>
              <a:srgbClr val="00B050"/>
            </a:solidFill>
            <a:tailEnd type="stealt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--&gt; $Main-MySub"/>
          <p:cNvCxnSpPr/>
          <p:nvPr/>
        </p:nvCxnSpPr>
        <p:spPr>
          <a:xfrm>
            <a:off x="6629400" y="2749257"/>
            <a:ext cx="762000" cy="451143"/>
          </a:xfrm>
          <a:prstGeom prst="straightConnector1">
            <a:avLst/>
          </a:prstGeom>
          <a:ln w="50800">
            <a:solidFill>
              <a:srgbClr val="00B050"/>
            </a:solidFill>
            <a:tailEnd type="stealt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--&gt; Part$Main"/>
          <p:cNvCxnSpPr/>
          <p:nvPr/>
        </p:nvCxnSpPr>
        <p:spPr>
          <a:xfrm>
            <a:off x="6629400" y="2434681"/>
            <a:ext cx="0" cy="330466"/>
          </a:xfrm>
          <a:prstGeom prst="straightConnector1">
            <a:avLst/>
          </a:prstGeom>
          <a:ln w="50800">
            <a:solidFill>
              <a:srgbClr val="00B050"/>
            </a:solidFill>
            <a:tailEnd type="stealt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---CALL1"/>
          <p:cNvCxnSpPr>
            <a:stCxn id="2050" idx="2"/>
          </p:cNvCxnSpPr>
          <p:nvPr/>
        </p:nvCxnSpPr>
        <p:spPr>
          <a:xfrm flipH="1">
            <a:off x="6629400" y="1707547"/>
            <a:ext cx="1301496" cy="104171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--&gt; MySub-$Main"/>
          <p:cNvCxnSpPr/>
          <p:nvPr/>
        </p:nvCxnSpPr>
        <p:spPr>
          <a:xfrm flipH="1" flipV="1">
            <a:off x="6629400" y="2765147"/>
            <a:ext cx="695196" cy="1142994"/>
          </a:xfrm>
          <a:prstGeom prst="straightConnector1">
            <a:avLst/>
          </a:prstGeom>
          <a:ln w="50800">
            <a:solidFill>
              <a:srgbClr val="00B050"/>
            </a:solidFill>
            <a:tailEnd type="stealt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--&gt; Rest$Main/PartMyPgm1"/>
          <p:cNvCxnSpPr/>
          <p:nvPr/>
        </p:nvCxnSpPr>
        <p:spPr>
          <a:xfrm>
            <a:off x="6629400" y="2772066"/>
            <a:ext cx="0" cy="645541"/>
          </a:xfrm>
          <a:prstGeom prst="straightConnector1">
            <a:avLst/>
          </a:prstGeom>
          <a:ln w="50800">
            <a:solidFill>
              <a:srgbClr val="00B050"/>
            </a:solidFill>
            <a:tailEnd type="stealt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---CALL2"/>
          <p:cNvCxnSpPr>
            <a:stCxn id="2050" idx="2"/>
          </p:cNvCxnSpPr>
          <p:nvPr/>
        </p:nvCxnSpPr>
        <p:spPr>
          <a:xfrm flipH="1">
            <a:off x="6629400" y="1707547"/>
            <a:ext cx="1301496" cy="162909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--&gt; MyPgm1-MySub"/>
          <p:cNvCxnSpPr/>
          <p:nvPr/>
        </p:nvCxnSpPr>
        <p:spPr>
          <a:xfrm flipV="1">
            <a:off x="6629400" y="3253824"/>
            <a:ext cx="695196" cy="98277"/>
          </a:xfrm>
          <a:prstGeom prst="straightConnector1">
            <a:avLst/>
          </a:prstGeom>
          <a:ln w="50800">
            <a:solidFill>
              <a:srgbClr val="00B050"/>
            </a:solidFill>
            <a:tailEnd type="stealt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--&gt; MySub-MyPgm1"/>
          <p:cNvCxnSpPr/>
          <p:nvPr/>
        </p:nvCxnSpPr>
        <p:spPr>
          <a:xfrm flipH="1" flipV="1">
            <a:off x="6629400" y="3407154"/>
            <a:ext cx="701673" cy="507906"/>
          </a:xfrm>
          <a:prstGeom prst="straightConnector1">
            <a:avLst/>
          </a:prstGeom>
          <a:ln w="50800">
            <a:solidFill>
              <a:srgbClr val="00B050"/>
            </a:solidFill>
            <a:tailEnd type="stealt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--&gt; RestMyPgm1/PartMyTsk2"/>
          <p:cNvCxnSpPr/>
          <p:nvPr/>
        </p:nvCxnSpPr>
        <p:spPr>
          <a:xfrm>
            <a:off x="6629400" y="3420543"/>
            <a:ext cx="0" cy="645541"/>
          </a:xfrm>
          <a:prstGeom prst="straightConnector1">
            <a:avLst/>
          </a:prstGeom>
          <a:ln w="50800">
            <a:solidFill>
              <a:srgbClr val="00B050"/>
            </a:solidFill>
            <a:tailEnd type="stealt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---CALL3"/>
          <p:cNvCxnSpPr>
            <a:stCxn id="2050" idx="2"/>
          </p:cNvCxnSpPr>
          <p:nvPr/>
        </p:nvCxnSpPr>
        <p:spPr>
          <a:xfrm flipH="1">
            <a:off x="6629400" y="1707547"/>
            <a:ext cx="1301496" cy="230840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--&gt; MyTsk2-MySub"/>
          <p:cNvCxnSpPr/>
          <p:nvPr/>
        </p:nvCxnSpPr>
        <p:spPr>
          <a:xfrm flipV="1">
            <a:off x="6629400" y="3302962"/>
            <a:ext cx="701673" cy="712991"/>
          </a:xfrm>
          <a:prstGeom prst="straightConnector1">
            <a:avLst/>
          </a:prstGeom>
          <a:ln w="50800">
            <a:solidFill>
              <a:srgbClr val="00B050"/>
            </a:solidFill>
            <a:tailEnd type="stealt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--&gt; MySub-MyTsk2"/>
          <p:cNvCxnSpPr/>
          <p:nvPr/>
        </p:nvCxnSpPr>
        <p:spPr>
          <a:xfrm flipH="1">
            <a:off x="6629400" y="3908140"/>
            <a:ext cx="695197" cy="107813"/>
          </a:xfrm>
          <a:prstGeom prst="straightConnector1">
            <a:avLst/>
          </a:prstGeom>
          <a:ln w="50800">
            <a:solidFill>
              <a:srgbClr val="00B050"/>
            </a:solidFill>
            <a:tailEnd type="stealt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--&gt; RestMyTsk2"/>
          <p:cNvCxnSpPr/>
          <p:nvPr/>
        </p:nvCxnSpPr>
        <p:spPr>
          <a:xfrm>
            <a:off x="6619875" y="4041314"/>
            <a:ext cx="0" cy="349700"/>
          </a:xfrm>
          <a:prstGeom prst="straightConnector1">
            <a:avLst/>
          </a:prstGeom>
          <a:ln w="50800">
            <a:solidFill>
              <a:srgbClr val="00B050"/>
            </a:solidFill>
            <a:tailEnd type="stealt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--&gt; PartMyPgm2"/>
          <p:cNvCxnSpPr/>
          <p:nvPr/>
        </p:nvCxnSpPr>
        <p:spPr>
          <a:xfrm>
            <a:off x="6718425" y="5042419"/>
            <a:ext cx="0" cy="330466"/>
          </a:xfrm>
          <a:prstGeom prst="straightConnector1">
            <a:avLst/>
          </a:prstGeom>
          <a:ln w="50800">
            <a:solidFill>
              <a:srgbClr val="00B050"/>
            </a:solidFill>
            <a:tailEnd type="stealt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---CALL4"/>
          <p:cNvCxnSpPr>
            <a:stCxn id="2050" idx="2"/>
          </p:cNvCxnSpPr>
          <p:nvPr/>
        </p:nvCxnSpPr>
        <p:spPr>
          <a:xfrm flipH="1">
            <a:off x="6718425" y="1707547"/>
            <a:ext cx="1212471" cy="364944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--&gt; MyPgm2-MySub"/>
          <p:cNvCxnSpPr/>
          <p:nvPr/>
        </p:nvCxnSpPr>
        <p:spPr>
          <a:xfrm flipV="1">
            <a:off x="6718425" y="3352101"/>
            <a:ext cx="612648" cy="1983322"/>
          </a:xfrm>
          <a:prstGeom prst="straightConnector1">
            <a:avLst/>
          </a:prstGeom>
          <a:ln w="50800">
            <a:solidFill>
              <a:srgbClr val="00B050"/>
            </a:solidFill>
            <a:tailEnd type="stealt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--&gt; MySub-MyPgm2"/>
          <p:cNvCxnSpPr/>
          <p:nvPr/>
        </p:nvCxnSpPr>
        <p:spPr>
          <a:xfrm flipH="1">
            <a:off x="6718425" y="3908140"/>
            <a:ext cx="606235" cy="1425860"/>
          </a:xfrm>
          <a:prstGeom prst="straightConnector1">
            <a:avLst/>
          </a:prstGeom>
          <a:ln w="50800">
            <a:solidFill>
              <a:srgbClr val="00B050"/>
            </a:solidFill>
            <a:tailEnd type="stealt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--&gt; RestMyPgm2"/>
          <p:cNvCxnSpPr/>
          <p:nvPr/>
        </p:nvCxnSpPr>
        <p:spPr>
          <a:xfrm>
            <a:off x="6715125" y="5329289"/>
            <a:ext cx="0" cy="349700"/>
          </a:xfrm>
          <a:prstGeom prst="straightConnector1">
            <a:avLst/>
          </a:prstGeom>
          <a:ln w="50800">
            <a:solidFill>
              <a:srgbClr val="00B050"/>
            </a:solidFill>
            <a:tailEnd type="stealt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177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61"/>
                            </p:stCondLst>
                            <p:childTnLst>
                              <p:par>
                                <p:cTn id="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61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761"/>
                            </p:stCondLst>
                            <p:childTnLst>
                              <p:par>
                                <p:cTn id="1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61"/>
                            </p:stCondLst>
                            <p:childTnLst>
                              <p:par>
                                <p:cTn id="2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761"/>
                            </p:stCondLst>
                            <p:childTnLst>
                              <p:par>
                                <p:cTn id="2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261"/>
                            </p:stCondLst>
                            <p:childTnLst>
                              <p:par>
                                <p:cTn id="2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761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41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41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41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41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21"/>
                            </p:stCondLst>
                            <p:childTnLst>
                              <p:par>
                                <p:cTn id="6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00"/>
                            </p:stCondLst>
                            <p:childTnLst>
                              <p:par>
                                <p:cTn id="1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500"/>
                            </p:stCondLst>
                            <p:childTnLst>
                              <p:par>
                                <p:cTn id="1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000"/>
                            </p:stCondLst>
                            <p:childTnLst>
                              <p:par>
                                <p:cTn id="141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500"/>
                            </p:stCondLst>
                            <p:childTnLst>
                              <p:par>
                                <p:cTn id="1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000"/>
                            </p:stCondLst>
                            <p:childTnLst>
                              <p:par>
                                <p:cTn id="1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000"/>
                            </p:stCondLst>
                            <p:childTnLst>
                              <p:par>
                                <p:cTn id="16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500"/>
                            </p:stCondLst>
                            <p:childTnLst>
                              <p:par>
                                <p:cTn id="1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000"/>
                            </p:stCondLst>
                            <p:childTnLst>
                              <p:par>
                                <p:cTn id="1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2500"/>
                            </p:stCondLst>
                            <p:childTnLst>
                              <p:par>
                                <p:cTn id="1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3000"/>
                            </p:stCondLst>
                            <p:childTnLst>
                              <p:par>
                                <p:cTn id="187" presetID="10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3500"/>
                            </p:stCondLst>
                            <p:childTnLst>
                              <p:par>
                                <p:cTn id="1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4000"/>
                            </p:stCondLst>
                            <p:childTnLst>
                              <p:par>
                                <p:cTn id="1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500"/>
                            </p:stCondLst>
                            <p:childTnLst>
                              <p:par>
                                <p:cTn id="20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000"/>
                            </p:stCondLst>
                            <p:childTnLst>
                              <p:par>
                                <p:cTn id="20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3500"/>
                            </p:stCondLst>
                            <p:childTnLst>
                              <p:par>
                                <p:cTn id="2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4000"/>
                            </p:stCondLst>
                            <p:childTnLst>
                              <p:par>
                                <p:cTn id="241" presetID="10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4500"/>
                            </p:stCondLst>
                            <p:childTnLst>
                              <p:par>
                                <p:cTn id="2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5000"/>
                            </p:stCondLst>
                            <p:childTnLst>
                              <p:par>
                                <p:cTn id="2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0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500"/>
                            </p:stCondLst>
                            <p:childTnLst>
                              <p:par>
                                <p:cTn id="25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1000"/>
                            </p:stCondLst>
                            <p:childTnLst>
                              <p:par>
                                <p:cTn id="26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1500"/>
                            </p:stCondLst>
                            <p:childTnLst>
                              <p:par>
                                <p:cTn id="2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  <p:bldP spid="22" grpId="0" animBg="1"/>
      <p:bldP spid="27" grpId="0" animBg="1"/>
      <p:bldP spid="20" grpId="0" animBg="1"/>
      <p:bldP spid="13" grpId="0" animBg="1"/>
      <p:bldP spid="26" grpId="0" animBg="1"/>
      <p:bldP spid="24" grpId="0" animBg="1"/>
      <p:bldP spid="24" grpId="1" animBg="1"/>
      <p:bldP spid="24" grpId="2" animBg="1"/>
      <p:bldP spid="24" grpId="3" animBg="1"/>
      <p:bldP spid="24" grpId="4" animBg="1"/>
      <p:bldP spid="24" grpId="5" animBg="1"/>
      <p:bldP spid="24" grpId="6" animBg="1"/>
      <p:bldP spid="24" grpId="7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752600"/>
            <a:ext cx="5023992" cy="4821936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CALL</a:t>
            </a:r>
            <a:r>
              <a:rPr lang="en-US" dirty="0" smtClean="0"/>
              <a:t> “Call Subroutine”</a:t>
            </a:r>
          </a:p>
          <a:p>
            <a:pPr lvl="1"/>
            <a:r>
              <a:rPr lang="en-US" dirty="0" smtClean="0"/>
              <a:t>Causes normal ladder scan to branch to Subroutine code</a:t>
            </a:r>
          </a:p>
          <a:p>
            <a:pPr lvl="2"/>
            <a:r>
              <a:rPr lang="en-US" dirty="0" smtClean="0"/>
              <a:t>If </a:t>
            </a:r>
            <a:r>
              <a:rPr lang="en-US" i="1" dirty="0" smtClean="0"/>
              <a:t>Optional Input Parameters</a:t>
            </a:r>
            <a:r>
              <a:rPr lang="en-US" dirty="0" smtClean="0"/>
              <a:t> are defined, then values in Elements of </a:t>
            </a:r>
            <a:r>
              <a:rPr lang="en-US" i="1" dirty="0" smtClean="0"/>
              <a:t>Input Value</a:t>
            </a:r>
            <a:r>
              <a:rPr lang="en-US" dirty="0" smtClean="0"/>
              <a:t> column are copied to Elements in </a:t>
            </a:r>
            <a:r>
              <a:rPr lang="en-US" i="1" dirty="0" smtClean="0"/>
              <a:t>Into Subroutine</a:t>
            </a:r>
            <a:r>
              <a:rPr lang="en-US" dirty="0" smtClean="0"/>
              <a:t> column before branching occurs</a:t>
            </a:r>
          </a:p>
          <a:p>
            <a:pPr lvl="2"/>
            <a:r>
              <a:rPr lang="en-US" dirty="0" smtClean="0"/>
              <a:t>After Subroutine executes &amp; returns, if </a:t>
            </a:r>
            <a:r>
              <a:rPr lang="en-US" i="1" dirty="0" smtClean="0"/>
              <a:t>Optional Output Parameters</a:t>
            </a:r>
            <a:r>
              <a:rPr lang="en-US" dirty="0" smtClean="0"/>
              <a:t> are defined, then values in Elements of </a:t>
            </a:r>
            <a:r>
              <a:rPr lang="en-US" i="1" dirty="0" smtClean="0"/>
              <a:t>Out of Subroutine</a:t>
            </a:r>
            <a:r>
              <a:rPr lang="en-US" dirty="0" smtClean="0"/>
              <a:t> column are copied to Elements of </a:t>
            </a:r>
            <a:r>
              <a:rPr lang="en-US" i="1" dirty="0" smtClean="0"/>
              <a:t>Into</a:t>
            </a:r>
            <a:r>
              <a:rPr lang="en-US" dirty="0" smtClean="0"/>
              <a:t> column</a:t>
            </a:r>
          </a:p>
          <a:p>
            <a:pPr lvl="1"/>
            <a:r>
              <a:rPr lang="en-US" dirty="0" smtClean="0"/>
              <a:t>Code in Subroutine should use Elements named in </a:t>
            </a:r>
            <a:r>
              <a:rPr lang="en-US" i="1" dirty="0" smtClean="0"/>
              <a:t>Into Subroutine</a:t>
            </a:r>
            <a:r>
              <a:rPr lang="en-US" dirty="0" smtClean="0"/>
              <a:t> &amp; </a:t>
            </a:r>
            <a:r>
              <a:rPr lang="en-US" i="1" dirty="0" smtClean="0"/>
              <a:t>Out of Subroutine</a:t>
            </a:r>
            <a:r>
              <a:rPr lang="en-US" dirty="0" smtClean="0"/>
              <a:t> columns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676401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Subroutines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CAL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192" y="1671971"/>
            <a:ext cx="3564446" cy="5031296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--&gt; Optional IN"/>
          <p:cNvSpPr/>
          <p:nvPr/>
        </p:nvSpPr>
        <p:spPr>
          <a:xfrm>
            <a:off x="4953000" y="2343150"/>
            <a:ext cx="680592" cy="304800"/>
          </a:xfrm>
          <a:prstGeom prst="rightArrow">
            <a:avLst/>
          </a:prstGeom>
          <a:solidFill>
            <a:schemeClr val="accent3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----</a:t>
            </a:r>
            <a:endParaRPr lang="en-US" dirty="0"/>
          </a:p>
        </p:txBody>
      </p:sp>
      <p:cxnSp>
        <p:nvCxnSpPr>
          <p:cNvPr id="12" name="--&gt; IntoSubroutine1"/>
          <p:cNvCxnSpPr/>
          <p:nvPr/>
        </p:nvCxnSpPr>
        <p:spPr>
          <a:xfrm>
            <a:off x="6553200" y="2838450"/>
            <a:ext cx="533400" cy="0"/>
          </a:xfrm>
          <a:prstGeom prst="straightConnector1">
            <a:avLst/>
          </a:prstGeom>
          <a:ln w="41275">
            <a:solidFill>
              <a:srgbClr val="00B05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--&gt; IntoSubroutine2"/>
          <p:cNvCxnSpPr/>
          <p:nvPr/>
        </p:nvCxnSpPr>
        <p:spPr>
          <a:xfrm>
            <a:off x="6562725" y="2990850"/>
            <a:ext cx="533400" cy="0"/>
          </a:xfrm>
          <a:prstGeom prst="straightConnector1">
            <a:avLst/>
          </a:prstGeom>
          <a:ln w="41275">
            <a:solidFill>
              <a:srgbClr val="00B05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--&gt; IntoSubroutine3"/>
          <p:cNvCxnSpPr/>
          <p:nvPr/>
        </p:nvCxnSpPr>
        <p:spPr>
          <a:xfrm>
            <a:off x="6572250" y="3143250"/>
            <a:ext cx="533400" cy="0"/>
          </a:xfrm>
          <a:prstGeom prst="straightConnector1">
            <a:avLst/>
          </a:prstGeom>
          <a:ln w="41275">
            <a:solidFill>
              <a:srgbClr val="00B05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--&gt; IntoSubroutine4"/>
          <p:cNvCxnSpPr/>
          <p:nvPr/>
        </p:nvCxnSpPr>
        <p:spPr>
          <a:xfrm>
            <a:off x="6581775" y="3295650"/>
            <a:ext cx="533400" cy="0"/>
          </a:xfrm>
          <a:prstGeom prst="straightConnector1">
            <a:avLst/>
          </a:prstGeom>
          <a:ln w="41275">
            <a:solidFill>
              <a:srgbClr val="00B05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--&gt; IntoSubroutine5"/>
          <p:cNvCxnSpPr/>
          <p:nvPr/>
        </p:nvCxnSpPr>
        <p:spPr>
          <a:xfrm>
            <a:off x="6581775" y="3429000"/>
            <a:ext cx="533400" cy="0"/>
          </a:xfrm>
          <a:prstGeom prst="straightConnector1">
            <a:avLst/>
          </a:prstGeom>
          <a:ln w="41275">
            <a:solidFill>
              <a:srgbClr val="00B05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--&gt; IntoSubroutine6"/>
          <p:cNvCxnSpPr/>
          <p:nvPr/>
        </p:nvCxnSpPr>
        <p:spPr>
          <a:xfrm>
            <a:off x="6591300" y="3562350"/>
            <a:ext cx="533400" cy="0"/>
          </a:xfrm>
          <a:prstGeom prst="straightConnector1">
            <a:avLst/>
          </a:prstGeom>
          <a:ln w="41275">
            <a:solidFill>
              <a:srgbClr val="00B05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--&gt; Optional OUT"/>
          <p:cNvSpPr/>
          <p:nvPr/>
        </p:nvSpPr>
        <p:spPr>
          <a:xfrm>
            <a:off x="4953000" y="3997119"/>
            <a:ext cx="680592" cy="304800"/>
          </a:xfrm>
          <a:prstGeom prst="rightArrow">
            <a:avLst/>
          </a:prstGeom>
          <a:solidFill>
            <a:schemeClr val="accent3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----</a:t>
            </a:r>
            <a:endParaRPr lang="en-US" dirty="0"/>
          </a:p>
        </p:txBody>
      </p:sp>
      <p:cxnSp>
        <p:nvCxnSpPr>
          <p:cNvPr id="28" name="--&gt; OutOfSubroutine1"/>
          <p:cNvCxnSpPr/>
          <p:nvPr/>
        </p:nvCxnSpPr>
        <p:spPr>
          <a:xfrm>
            <a:off x="6610350" y="4543425"/>
            <a:ext cx="533400" cy="0"/>
          </a:xfrm>
          <a:prstGeom prst="straightConnector1">
            <a:avLst/>
          </a:prstGeom>
          <a:ln w="41275">
            <a:solidFill>
              <a:srgbClr val="00B05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[] Into Subroutine"/>
          <p:cNvSpPr/>
          <p:nvPr/>
        </p:nvSpPr>
        <p:spPr>
          <a:xfrm>
            <a:off x="6760153" y="2583559"/>
            <a:ext cx="900545" cy="1081282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[] Out of Subroutine"/>
          <p:cNvSpPr/>
          <p:nvPr/>
        </p:nvSpPr>
        <p:spPr>
          <a:xfrm>
            <a:off x="5758815" y="4267200"/>
            <a:ext cx="1089660" cy="40061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098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701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341"/>
                            </p:stCondLst>
                            <p:childTnLst>
                              <p:par>
                                <p:cTn id="7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21"/>
                            </p:stCondLst>
                            <p:childTnLst>
                              <p:par>
                                <p:cTn id="9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021"/>
                            </p:stCondLst>
                            <p:childTnLst>
                              <p:par>
                                <p:cTn id="9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7" grpId="0" animBg="1"/>
      <p:bldP spid="27" grpId="1" animBg="1"/>
      <p:bldP spid="13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199" y="1752600"/>
            <a:ext cx="8095519" cy="482193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CALL</a:t>
            </a:r>
            <a:r>
              <a:rPr lang="en-US" dirty="0" smtClean="0"/>
              <a:t> “Call Subroutine”</a:t>
            </a:r>
          </a:p>
          <a:p>
            <a:pPr lvl="1"/>
            <a:r>
              <a:rPr lang="en-US" dirty="0" smtClean="0"/>
              <a:t>Subroutines are meant to be reused each time with possible different input/output parameters</a:t>
            </a:r>
          </a:p>
          <a:p>
            <a:pPr lvl="1"/>
            <a:r>
              <a:rPr lang="en-US" dirty="0" smtClean="0"/>
              <a:t>If Subroutines already exist &amp; a new </a:t>
            </a:r>
            <a:r>
              <a:rPr lang="en-US" b="1" dirty="0" smtClean="0">
                <a:solidFill>
                  <a:srgbClr val="00B050"/>
                </a:solidFill>
              </a:rPr>
              <a:t>CALL</a:t>
            </a:r>
            <a:r>
              <a:rPr lang="en-US" dirty="0" smtClean="0"/>
              <a:t> instruction is programmed, Do-more Designer will help</a:t>
            </a:r>
          </a:p>
          <a:p>
            <a:pPr lvl="2"/>
            <a:r>
              <a:rPr lang="en-US" dirty="0" smtClean="0"/>
              <a:t>If “No,” then you will have a fresh </a:t>
            </a:r>
            <a:r>
              <a:rPr lang="en-US" b="1" dirty="0" smtClean="0">
                <a:solidFill>
                  <a:srgbClr val="00B050"/>
                </a:solidFill>
              </a:rPr>
              <a:t>CALL</a:t>
            </a:r>
            <a:r>
              <a:rPr lang="en-US" dirty="0" smtClean="0"/>
              <a:t> to define</a:t>
            </a:r>
          </a:p>
          <a:p>
            <a:pPr lvl="2"/>
            <a:r>
              <a:rPr lang="en-US" dirty="0" smtClean="0"/>
              <a:t>If “Yes,” then you can pick which list to use</a:t>
            </a:r>
          </a:p>
          <a:p>
            <a:pPr lvl="3"/>
            <a:r>
              <a:rPr lang="en-US" dirty="0" smtClean="0"/>
              <a:t>Fill in the blanks</a:t>
            </a:r>
          </a:p>
          <a:p>
            <a:pPr lvl="1"/>
            <a:r>
              <a:rPr lang="en-US" dirty="0" smtClean="0"/>
              <a:t>Notice Input Leg</a:t>
            </a:r>
          </a:p>
          <a:p>
            <a:pPr lvl="1"/>
            <a:r>
              <a:rPr lang="en-US" dirty="0" smtClean="0"/>
              <a:t>Notice Counter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676401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Subroutines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-Utiliz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495800"/>
            <a:ext cx="3695700" cy="137160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-Reus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63133"/>
            <a:ext cx="4057650" cy="3765287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-CALL Reus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6447" y="1039701"/>
            <a:ext cx="3934778" cy="5554028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[] Input Value"/>
          <p:cNvSpPr/>
          <p:nvPr/>
        </p:nvSpPr>
        <p:spPr>
          <a:xfrm>
            <a:off x="4383024" y="1993775"/>
            <a:ext cx="1198626" cy="1308351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[] Into"/>
          <p:cNvSpPr/>
          <p:nvPr/>
        </p:nvSpPr>
        <p:spPr>
          <a:xfrm>
            <a:off x="5553075" y="3885219"/>
            <a:ext cx="1198626" cy="440677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[] InputLeg"/>
          <p:cNvSpPr/>
          <p:nvPr/>
        </p:nvSpPr>
        <p:spPr>
          <a:xfrm>
            <a:off x="4181668" y="5588318"/>
            <a:ext cx="1350641" cy="48196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[] Counter"/>
          <p:cNvSpPr/>
          <p:nvPr/>
        </p:nvSpPr>
        <p:spPr>
          <a:xfrm>
            <a:off x="4185428" y="6064732"/>
            <a:ext cx="3777607" cy="24732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22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601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1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81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81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1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41"/>
                            </p:stCondLst>
                            <p:childTnLst>
                              <p:par>
                                <p:cTn id="6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82193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RET</a:t>
            </a:r>
            <a:r>
              <a:rPr lang="en-US" dirty="0" smtClean="0"/>
              <a:t> “Return Back to CALL”</a:t>
            </a:r>
          </a:p>
          <a:p>
            <a:pPr lvl="1"/>
            <a:r>
              <a:rPr lang="en-US" dirty="0" smtClean="0"/>
              <a:t>Marks the end of a Subroutine</a:t>
            </a:r>
          </a:p>
          <a:p>
            <a:pPr lvl="1"/>
            <a:r>
              <a:rPr lang="en-US" dirty="0" smtClean="0"/>
              <a:t>Automatically inserted when Subroutine is created</a:t>
            </a:r>
          </a:p>
          <a:p>
            <a:pPr lvl="1"/>
            <a:r>
              <a:rPr lang="en-US" dirty="0" smtClean="0"/>
              <a:t>Unconditional output</a:t>
            </a:r>
          </a:p>
          <a:p>
            <a:pPr lvl="2"/>
            <a:r>
              <a:rPr lang="en-US" dirty="0" smtClean="0"/>
              <a:t>No input logic is allowed</a:t>
            </a:r>
          </a:p>
          <a:p>
            <a:pPr lvl="2"/>
            <a:r>
              <a:rPr lang="en-US" dirty="0" smtClean="0"/>
              <a:t>Use </a:t>
            </a:r>
            <a:r>
              <a:rPr lang="en-US" b="1" dirty="0" smtClean="0">
                <a:solidFill>
                  <a:srgbClr val="00B050"/>
                </a:solidFill>
              </a:rPr>
              <a:t>RETC</a:t>
            </a:r>
            <a:r>
              <a:rPr lang="en-US" dirty="0" smtClean="0"/>
              <a:t> “Conditional Return Back to CALL” if needed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676401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Subroutines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RE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486296"/>
            <a:ext cx="35433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572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82193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RETC</a:t>
            </a:r>
            <a:r>
              <a:rPr lang="en-US" dirty="0" smtClean="0"/>
              <a:t> “Conditional Return Back to CALL”</a:t>
            </a:r>
          </a:p>
          <a:p>
            <a:pPr lvl="1"/>
            <a:r>
              <a:rPr lang="en-US" dirty="0" smtClean="0"/>
              <a:t>Ends a Subroutine if the input logic is true</a:t>
            </a:r>
          </a:p>
          <a:p>
            <a:pPr lvl="1"/>
            <a:r>
              <a:rPr lang="en-US" dirty="0" smtClean="0"/>
              <a:t>Conditional output</a:t>
            </a:r>
          </a:p>
          <a:p>
            <a:pPr lvl="2"/>
            <a:r>
              <a:rPr lang="en-US" dirty="0" smtClean="0"/>
              <a:t>At least one Element is required for input logic</a:t>
            </a:r>
          </a:p>
          <a:p>
            <a:pPr lvl="2"/>
            <a:r>
              <a:rPr lang="en-US" dirty="0" smtClean="0"/>
              <a:t>Can be used on multiple rungs</a:t>
            </a:r>
          </a:p>
          <a:p>
            <a:pPr lvl="2"/>
            <a:r>
              <a:rPr lang="en-US" dirty="0" smtClean="0"/>
              <a:t>The </a:t>
            </a:r>
            <a:r>
              <a:rPr lang="en-US" b="1" dirty="0" smtClean="0">
                <a:solidFill>
                  <a:srgbClr val="00B050"/>
                </a:solidFill>
              </a:rPr>
              <a:t>RET</a:t>
            </a:r>
            <a:r>
              <a:rPr lang="en-US" dirty="0" smtClean="0"/>
              <a:t> “Return Back to CALL” is still required to mark the bottom of the Subroutine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676401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Subroutines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972050"/>
            <a:ext cx="50101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7642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158013</TotalTime>
  <Words>409</Words>
  <Application>Microsoft Office PowerPoint</Application>
  <PresentationFormat>On-screen Show (4:3)</PresentationFormat>
  <Paragraphs>67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BRX Technical Training</vt:lpstr>
      <vt:lpstr>Subroutines</vt:lpstr>
      <vt:lpstr>PowerPoint Presentation</vt:lpstr>
      <vt:lpstr>Subroutines</vt:lpstr>
      <vt:lpstr>Subroutines</vt:lpstr>
      <vt:lpstr>Subroutines</vt:lpstr>
      <vt:lpstr>Subroutines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Do-more Way</dc:title>
  <dc:creator>Greg</dc:creator>
  <cp:lastModifiedBy>Greg</cp:lastModifiedBy>
  <cp:revision>1004</cp:revision>
  <dcterms:created xsi:type="dcterms:W3CDTF">2014-08-20T17:24:46Z</dcterms:created>
  <dcterms:modified xsi:type="dcterms:W3CDTF">2017-01-31T16:11:35Z</dcterms:modified>
</cp:coreProperties>
</file>