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64" r:id="rId3"/>
    <p:sldId id="284" r:id="rId4"/>
    <p:sldId id="283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910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242" autoAdjust="0"/>
  </p:normalViewPr>
  <p:slideViewPr>
    <p:cSldViewPr>
      <p:cViewPr>
        <p:scale>
          <a:sx n="100" d="100"/>
          <a:sy n="100" d="100"/>
        </p:scale>
        <p:origin x="-44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BRX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Interrupt Service Routines (ISRs)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Basics)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078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Choose an </a:t>
            </a:r>
            <a:r>
              <a:rPr lang="en-US" u="sng" dirty="0" smtClean="0"/>
              <a:t>ISR</a:t>
            </a:r>
            <a:r>
              <a:rPr lang="en-US" dirty="0" smtClean="0"/>
              <a:t> if your application requires…</a:t>
            </a:r>
          </a:p>
          <a:p>
            <a:pPr lvl="1"/>
            <a:r>
              <a:rPr lang="en-US" dirty="0" smtClean="0"/>
              <a:t>An interrupting event that needs to be handled immediately (cannot wait on the normal scan of the PLC)</a:t>
            </a:r>
          </a:p>
          <a:p>
            <a:r>
              <a:rPr lang="en-US" dirty="0" smtClean="0"/>
              <a:t>Triggered to run with a configured:</a:t>
            </a:r>
          </a:p>
          <a:p>
            <a:pPr lvl="1"/>
            <a:r>
              <a:rPr lang="en-US" b="1" u="sng" dirty="0" smtClean="0"/>
              <a:t>Event</a:t>
            </a:r>
            <a:r>
              <a:rPr lang="en-US" dirty="0" smtClean="0"/>
              <a:t> – based on the state of </a:t>
            </a:r>
            <a:r>
              <a:rPr lang="en-US" dirty="0" smtClean="0"/>
              <a:t>on-board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input(s)</a:t>
            </a:r>
          </a:p>
          <a:p>
            <a:pPr lvl="1"/>
            <a:r>
              <a:rPr lang="en-US" b="1" u="sng" dirty="0" smtClean="0"/>
              <a:t>Timer</a:t>
            </a:r>
            <a:r>
              <a:rPr lang="en-US" dirty="0" smtClean="0"/>
              <a:t> – based on a hardware timer</a:t>
            </a:r>
          </a:p>
          <a:p>
            <a:pPr lvl="1"/>
            <a:r>
              <a:rPr lang="en-US" b="1" u="sng" dirty="0" smtClean="0"/>
              <a:t>Register Match</a:t>
            </a:r>
            <a:r>
              <a:rPr lang="en-US" dirty="0" smtClean="0"/>
              <a:t> – based on </a:t>
            </a:r>
            <a:r>
              <a:rPr lang="en-US" dirty="0" smtClean="0"/>
              <a:t>on-board I/O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register(s) value(s)</a:t>
            </a:r>
          </a:p>
          <a:p>
            <a:r>
              <a:rPr lang="en-US" dirty="0" smtClean="0"/>
              <a:t>Cannot be invoked in ladders (no instruction exists)</a:t>
            </a:r>
          </a:p>
          <a:p>
            <a:r>
              <a:rPr lang="en-US" dirty="0" smtClean="0"/>
              <a:t>Trigger interrupts normal ladder scan and executes the ISR then returns to normal ladder scan where it left off</a:t>
            </a:r>
          </a:p>
          <a:p>
            <a:r>
              <a:rPr lang="en-US" dirty="0" smtClean="0"/>
              <a:t>The same trigger cannot retrigger itself while running its own ISR</a:t>
            </a:r>
            <a:endParaRPr lang="en-US" dirty="0" smtClean="0"/>
          </a:p>
          <a:p>
            <a:r>
              <a:rPr lang="en-US" dirty="0" smtClean="0"/>
              <a:t>If triggers occur while an ISR is running:</a:t>
            </a:r>
          </a:p>
          <a:p>
            <a:pPr lvl="1"/>
            <a:r>
              <a:rPr lang="en-US" dirty="0" smtClean="0"/>
              <a:t>Those triggers will run after the current ISR according to </a:t>
            </a:r>
            <a:r>
              <a:rPr lang="en-US" dirty="0" smtClean="0"/>
              <a:t>priority (not</a:t>
            </a:r>
            <a:br>
              <a:rPr lang="en-US" dirty="0" smtClean="0"/>
            </a:br>
            <a:r>
              <a:rPr lang="en-US" dirty="0" smtClean="0"/>
              <a:t> according to chronology):</a:t>
            </a:r>
            <a:endParaRPr lang="en-US" dirty="0" smtClean="0"/>
          </a:p>
          <a:p>
            <a:pPr lvl="2"/>
            <a:r>
              <a:rPr lang="en-US" dirty="0" smtClean="0"/>
              <a:t>Event1, Timer1, Match1, </a:t>
            </a:r>
            <a:r>
              <a:rPr lang="en-US" dirty="0" smtClean="0"/>
              <a:t>Event2, Timer2, Match2, </a:t>
            </a:r>
            <a:r>
              <a:rPr lang="en-US" dirty="0" smtClean="0"/>
              <a:t>Event3, </a:t>
            </a:r>
            <a:r>
              <a:rPr lang="en-US" dirty="0" smtClean="0"/>
              <a:t>Timer3, </a:t>
            </a:r>
            <a:r>
              <a:rPr lang="en-US" dirty="0" smtClean="0"/>
              <a:t>Match3, Event4, Timer4, Match4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edge-triggered, asynchronous, multi-scan instructions, </a:t>
            </a:r>
            <a:r>
              <a:rPr lang="en-US" dirty="0" smtClean="0"/>
              <a:t>Stages </a:t>
            </a:r>
            <a:r>
              <a:rPr lang="en-US" dirty="0" smtClean="0"/>
              <a:t>or calls to Subroutines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050" name="IS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45" y="771400"/>
            <a:ext cx="3621881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P-ReadInputs"/>
          <p:cNvSpPr>
            <a:spLocks noChangeAspect="1"/>
          </p:cNvSpPr>
          <p:nvPr/>
        </p:nvSpPr>
        <p:spPr>
          <a:xfrm>
            <a:off x="5276852" y="2428865"/>
            <a:ext cx="1168283" cy="640784"/>
          </a:xfrm>
          <a:prstGeom prst="rect">
            <a:avLst/>
          </a:prstGeom>
          <a:solidFill>
            <a:srgbClr val="00B0F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Read INs</a:t>
            </a:r>
            <a:endParaRPr lang="en-US" sz="1200" b="1" i="1" dirty="0"/>
          </a:p>
        </p:txBody>
      </p:sp>
      <p:sp>
        <p:nvSpPr>
          <p:cNvPr id="21" name="P-LadderLogic"/>
          <p:cNvSpPr>
            <a:spLocks noChangeAspect="1"/>
          </p:cNvSpPr>
          <p:nvPr/>
        </p:nvSpPr>
        <p:spPr>
          <a:xfrm>
            <a:off x="5276852" y="3069648"/>
            <a:ext cx="1168283" cy="2645351"/>
          </a:xfrm>
          <a:prstGeom prst="rect">
            <a:avLst/>
          </a:prstGeom>
          <a:solidFill>
            <a:schemeClr val="accent1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Ladder Logic</a:t>
            </a:r>
            <a:endParaRPr lang="en-US" sz="1200" b="1" i="1" dirty="0"/>
          </a:p>
        </p:txBody>
      </p:sp>
      <p:sp>
        <p:nvSpPr>
          <p:cNvPr id="22" name="P-WriteOutputs"/>
          <p:cNvSpPr>
            <a:spLocks noChangeAspect="1"/>
          </p:cNvSpPr>
          <p:nvPr/>
        </p:nvSpPr>
        <p:spPr>
          <a:xfrm>
            <a:off x="5276852" y="5746173"/>
            <a:ext cx="1168283" cy="640784"/>
          </a:xfrm>
          <a:prstGeom prst="rect">
            <a:avLst/>
          </a:prstGeom>
          <a:solidFill>
            <a:srgbClr val="C0000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Write OUTs</a:t>
            </a:r>
            <a:endParaRPr lang="en-US" sz="1200" b="1" i="1" dirty="0"/>
          </a:p>
        </p:txBody>
      </p:sp>
      <p:cxnSp>
        <p:nvCxnSpPr>
          <p:cNvPr id="9" name="-- Interrupt1"/>
          <p:cNvCxnSpPr/>
          <p:nvPr/>
        </p:nvCxnSpPr>
        <p:spPr>
          <a:xfrm>
            <a:off x="5276852" y="3352800"/>
            <a:ext cx="116828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--&gt; Scan"/>
          <p:cNvCxnSpPr/>
          <p:nvPr/>
        </p:nvCxnSpPr>
        <p:spPr>
          <a:xfrm>
            <a:off x="5105400" y="2428865"/>
            <a:ext cx="0" cy="3958092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-MyISR"/>
          <p:cNvSpPr>
            <a:spLocks noChangeAspect="1"/>
          </p:cNvSpPr>
          <p:nvPr/>
        </p:nvSpPr>
        <p:spPr>
          <a:xfrm>
            <a:off x="7268400" y="3200400"/>
            <a:ext cx="1168283" cy="65431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err="1" smtClean="0">
                <a:solidFill>
                  <a:schemeClr val="bg1"/>
                </a:solidFill>
              </a:rPr>
              <a:t>MyISR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cxnSp>
        <p:nvCxnSpPr>
          <p:cNvPr id="28" name="--&gt; Scan1a"/>
          <p:cNvCxnSpPr/>
          <p:nvPr/>
        </p:nvCxnSpPr>
        <p:spPr>
          <a:xfrm>
            <a:off x="6477000" y="3352800"/>
            <a:ext cx="791400" cy="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--&gt; Scan1b"/>
          <p:cNvCxnSpPr/>
          <p:nvPr/>
        </p:nvCxnSpPr>
        <p:spPr>
          <a:xfrm flipH="1" flipV="1">
            <a:off x="6486525" y="3352800"/>
            <a:ext cx="781875" cy="3048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-- Interrupt2"/>
          <p:cNvCxnSpPr/>
          <p:nvPr/>
        </p:nvCxnSpPr>
        <p:spPr>
          <a:xfrm>
            <a:off x="5276027" y="4038600"/>
            <a:ext cx="116828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--&gt; Scan2a"/>
          <p:cNvCxnSpPr/>
          <p:nvPr/>
        </p:nvCxnSpPr>
        <p:spPr>
          <a:xfrm flipV="1">
            <a:off x="6476175" y="3352800"/>
            <a:ext cx="791400" cy="6858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--&gt; Scan2b"/>
          <p:cNvCxnSpPr/>
          <p:nvPr/>
        </p:nvCxnSpPr>
        <p:spPr>
          <a:xfrm flipH="1">
            <a:off x="6477000" y="3657600"/>
            <a:ext cx="790575" cy="3810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-- Interrupt3"/>
          <p:cNvCxnSpPr/>
          <p:nvPr/>
        </p:nvCxnSpPr>
        <p:spPr>
          <a:xfrm>
            <a:off x="5286377" y="5410200"/>
            <a:ext cx="116828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--&gt; Scan3a"/>
          <p:cNvCxnSpPr/>
          <p:nvPr/>
        </p:nvCxnSpPr>
        <p:spPr>
          <a:xfrm flipV="1">
            <a:off x="6486525" y="3352800"/>
            <a:ext cx="781050" cy="20574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--&gt; Scan3b"/>
          <p:cNvCxnSpPr/>
          <p:nvPr/>
        </p:nvCxnSpPr>
        <p:spPr>
          <a:xfrm flipH="1">
            <a:off x="6476175" y="3695700"/>
            <a:ext cx="801750" cy="17145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-SetupIntTri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3385452" cy="3938587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[]-InputEvents"/>
          <p:cNvSpPr/>
          <p:nvPr/>
        </p:nvSpPr>
        <p:spPr>
          <a:xfrm>
            <a:off x="5338717" y="2019879"/>
            <a:ext cx="3385452" cy="1256143"/>
          </a:xfrm>
          <a:prstGeom prst="rect">
            <a:avLst/>
          </a:prstGeom>
          <a:noFill/>
          <a:ln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[]-Timers"/>
          <p:cNvSpPr/>
          <p:nvPr/>
        </p:nvSpPr>
        <p:spPr>
          <a:xfrm>
            <a:off x="5353050" y="3341879"/>
            <a:ext cx="3385452" cy="1069592"/>
          </a:xfrm>
          <a:prstGeom prst="rect">
            <a:avLst/>
          </a:prstGeom>
          <a:noFill/>
          <a:ln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[]-MatchReg"/>
          <p:cNvSpPr/>
          <p:nvPr/>
        </p:nvSpPr>
        <p:spPr>
          <a:xfrm>
            <a:off x="5353050" y="4426333"/>
            <a:ext cx="3385452" cy="1069592"/>
          </a:xfrm>
          <a:prstGeom prst="rect">
            <a:avLst/>
          </a:prstGeom>
          <a:noFill/>
          <a:ln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61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61"/>
                            </p:stCondLst>
                            <p:childTnLst>
                              <p:par>
                                <p:cTn id="1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21"/>
                            </p:stCondLst>
                            <p:childTnLst>
                              <p:par>
                                <p:cTn id="1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1"/>
                            </p:stCondLst>
                            <p:childTnLst>
                              <p:par>
                                <p:cTn id="1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7" grpId="0" animBg="1"/>
      <p:bldP spid="27" grpId="1" animBg="1"/>
      <p:bldP spid="58" grpId="0" animBg="1"/>
      <p:bldP spid="58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-Ladders"/>
          <p:cNvSpPr/>
          <p:nvPr/>
        </p:nvSpPr>
        <p:spPr>
          <a:xfrm>
            <a:off x="1600200" y="1905000"/>
            <a:ext cx="1905000" cy="419100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Ladder Logic</a:t>
            </a:r>
            <a:endParaRPr lang="en-US" dirty="0"/>
          </a:p>
        </p:txBody>
      </p:sp>
      <p:cxnSp>
        <p:nvCxnSpPr>
          <p:cNvPr id="29" name="--&gt; ScanLL(a)"/>
          <p:cNvCxnSpPr/>
          <p:nvPr/>
        </p:nvCxnSpPr>
        <p:spPr>
          <a:xfrm>
            <a:off x="3733800" y="1905000"/>
            <a:ext cx="0" cy="10668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-- M4 Trigger"/>
          <p:cNvCxnSpPr/>
          <p:nvPr/>
        </p:nvCxnSpPr>
        <p:spPr>
          <a:xfrm>
            <a:off x="1600200" y="2971800"/>
            <a:ext cx="1905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()-Match4"/>
          <p:cNvSpPr/>
          <p:nvPr/>
        </p:nvSpPr>
        <p:spPr>
          <a:xfrm>
            <a:off x="481012" y="1977676"/>
            <a:ext cx="1495425" cy="602552"/>
          </a:xfrm>
          <a:prstGeom prst="wedgeRoundRectCallout">
            <a:avLst>
              <a:gd name="adj1" fmla="val 48617"/>
              <a:gd name="adj2" fmla="val 113493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Match4 triggers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P-Match4's ISR"/>
          <p:cNvSpPr>
            <a:spLocks noChangeAspect="1"/>
          </p:cNvSpPr>
          <p:nvPr/>
        </p:nvSpPr>
        <p:spPr>
          <a:xfrm>
            <a:off x="4724400" y="2968894"/>
            <a:ext cx="1168283" cy="213650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Match4’s ISR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cxnSp>
        <p:nvCxnSpPr>
          <p:cNvPr id="31" name="--&gt; Branch1"/>
          <p:cNvCxnSpPr/>
          <p:nvPr/>
        </p:nvCxnSpPr>
        <p:spPr>
          <a:xfrm>
            <a:off x="3810000" y="2971800"/>
            <a:ext cx="791400" cy="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--&gt; ScanM4(a)"/>
          <p:cNvCxnSpPr/>
          <p:nvPr/>
        </p:nvCxnSpPr>
        <p:spPr>
          <a:xfrm>
            <a:off x="4601400" y="3048000"/>
            <a:ext cx="0" cy="4572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-- E4 Trigger"/>
          <p:cNvCxnSpPr/>
          <p:nvPr/>
        </p:nvCxnSpPr>
        <p:spPr>
          <a:xfrm>
            <a:off x="4724400" y="3505200"/>
            <a:ext cx="116828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()-Event4"/>
          <p:cNvSpPr/>
          <p:nvPr/>
        </p:nvSpPr>
        <p:spPr>
          <a:xfrm>
            <a:off x="6048375" y="1977676"/>
            <a:ext cx="1495425" cy="602552"/>
          </a:xfrm>
          <a:prstGeom prst="wedgeRoundRectCallout">
            <a:avLst>
              <a:gd name="adj1" fmla="val -70491"/>
              <a:gd name="adj2" fmla="val 198855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Event4 triggers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--&gt; ScanM4(b)"/>
          <p:cNvCxnSpPr/>
          <p:nvPr/>
        </p:nvCxnSpPr>
        <p:spPr>
          <a:xfrm>
            <a:off x="4603050" y="3505200"/>
            <a:ext cx="0" cy="8382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-- T3 Trigger"/>
          <p:cNvCxnSpPr/>
          <p:nvPr/>
        </p:nvCxnSpPr>
        <p:spPr>
          <a:xfrm>
            <a:off x="4724400" y="4352925"/>
            <a:ext cx="116828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()-T3 Trigger"/>
          <p:cNvSpPr/>
          <p:nvPr/>
        </p:nvSpPr>
        <p:spPr>
          <a:xfrm>
            <a:off x="3124198" y="4524375"/>
            <a:ext cx="1495425" cy="602552"/>
          </a:xfrm>
          <a:prstGeom prst="wedgeRoundRectCallout">
            <a:avLst>
              <a:gd name="adj1" fmla="val 83649"/>
              <a:gd name="adj2" fmla="val -77781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Timer</a:t>
            </a:r>
            <a:r>
              <a:rPr lang="en-US" dirty="0" smtClean="0">
                <a:solidFill>
                  <a:schemeClr val="tx1"/>
                </a:solidFill>
              </a:rPr>
              <a:t>3 triggers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()-Even though"/>
          <p:cNvSpPr/>
          <p:nvPr/>
        </p:nvSpPr>
        <p:spPr>
          <a:xfrm>
            <a:off x="6334124" y="2895600"/>
            <a:ext cx="2265485" cy="1447800"/>
          </a:xfrm>
          <a:prstGeom prst="wedgeRoundRectCallout">
            <a:avLst>
              <a:gd name="adj1" fmla="val -72930"/>
              <a:gd name="adj2" fmla="val 50270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 though Timer3 occurred after Event4, it is now the highest priority to run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7" name="--&gt; ScanM4(c)"/>
          <p:cNvCxnSpPr/>
          <p:nvPr/>
        </p:nvCxnSpPr>
        <p:spPr>
          <a:xfrm>
            <a:off x="4614225" y="4352925"/>
            <a:ext cx="0" cy="752475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-Timer3's ISR"/>
          <p:cNvSpPr>
            <a:spLocks noChangeAspect="1"/>
          </p:cNvSpPr>
          <p:nvPr/>
        </p:nvSpPr>
        <p:spPr>
          <a:xfrm>
            <a:off x="6920299" y="2971800"/>
            <a:ext cx="1168283" cy="106825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Timer3’s ISR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cxnSp>
        <p:nvCxnSpPr>
          <p:cNvPr id="55" name="--&gt; Branch2"/>
          <p:cNvCxnSpPr/>
          <p:nvPr/>
        </p:nvCxnSpPr>
        <p:spPr>
          <a:xfrm flipV="1">
            <a:off x="4614225" y="3048000"/>
            <a:ext cx="2167575" cy="2057401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--&gt; ScanT3"/>
          <p:cNvCxnSpPr/>
          <p:nvPr/>
        </p:nvCxnSpPr>
        <p:spPr>
          <a:xfrm>
            <a:off x="6858000" y="2971800"/>
            <a:ext cx="0" cy="10668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--&gt; Return"/>
          <p:cNvCxnSpPr/>
          <p:nvPr/>
        </p:nvCxnSpPr>
        <p:spPr>
          <a:xfrm flipH="1" flipV="1">
            <a:off x="3733800" y="2981327"/>
            <a:ext cx="3124201" cy="2506526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--&gt; ScanLL(b)"/>
          <p:cNvCxnSpPr/>
          <p:nvPr/>
        </p:nvCxnSpPr>
        <p:spPr>
          <a:xfrm>
            <a:off x="3743325" y="2968894"/>
            <a:ext cx="0" cy="3127106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[]-Match4(0)"/>
          <p:cNvSpPr/>
          <p:nvPr/>
        </p:nvSpPr>
        <p:spPr>
          <a:xfrm>
            <a:off x="51054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[]-Timer4(0)"/>
          <p:cNvSpPr/>
          <p:nvPr/>
        </p:nvSpPr>
        <p:spPr>
          <a:xfrm>
            <a:off x="54102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[]-Event4(0)"/>
          <p:cNvSpPr/>
          <p:nvPr/>
        </p:nvSpPr>
        <p:spPr>
          <a:xfrm>
            <a:off x="57150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[]-Match3(0)"/>
          <p:cNvSpPr/>
          <p:nvPr/>
        </p:nvSpPr>
        <p:spPr>
          <a:xfrm>
            <a:off x="60198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[]-Timer3(0)"/>
          <p:cNvSpPr/>
          <p:nvPr/>
        </p:nvSpPr>
        <p:spPr>
          <a:xfrm>
            <a:off x="63246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[]-Event3(0)"/>
          <p:cNvSpPr/>
          <p:nvPr/>
        </p:nvSpPr>
        <p:spPr>
          <a:xfrm>
            <a:off x="66294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[]-Match2(0)"/>
          <p:cNvSpPr/>
          <p:nvPr/>
        </p:nvSpPr>
        <p:spPr>
          <a:xfrm>
            <a:off x="69342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[]-Timer2(0)"/>
          <p:cNvSpPr/>
          <p:nvPr/>
        </p:nvSpPr>
        <p:spPr>
          <a:xfrm>
            <a:off x="72390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[]-Event2(0)"/>
          <p:cNvSpPr/>
          <p:nvPr/>
        </p:nvSpPr>
        <p:spPr>
          <a:xfrm>
            <a:off x="75438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[]-Match1(0)"/>
          <p:cNvSpPr/>
          <p:nvPr/>
        </p:nvSpPr>
        <p:spPr>
          <a:xfrm>
            <a:off x="78486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[]-Timer1(0)"/>
          <p:cNvSpPr/>
          <p:nvPr/>
        </p:nvSpPr>
        <p:spPr>
          <a:xfrm>
            <a:off x="81534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[]-Event1(0)"/>
          <p:cNvSpPr/>
          <p:nvPr/>
        </p:nvSpPr>
        <p:spPr>
          <a:xfrm>
            <a:off x="84582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&quot;Match4&quot;"/>
          <p:cNvSpPr txBox="1"/>
          <p:nvPr/>
        </p:nvSpPr>
        <p:spPr>
          <a:xfrm rot="16200000">
            <a:off x="4891354" y="967895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Match4</a:t>
            </a:r>
            <a:endParaRPr lang="en-US" sz="1200" dirty="0"/>
          </a:p>
        </p:txBody>
      </p:sp>
      <p:sp>
        <p:nvSpPr>
          <p:cNvPr id="81" name="&quot;Timer4&quot;"/>
          <p:cNvSpPr txBox="1"/>
          <p:nvPr/>
        </p:nvSpPr>
        <p:spPr>
          <a:xfrm rot="16200000">
            <a:off x="5204168" y="967894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Timer4</a:t>
            </a:r>
            <a:endParaRPr lang="en-US" sz="1200" dirty="0"/>
          </a:p>
        </p:txBody>
      </p:sp>
      <p:sp>
        <p:nvSpPr>
          <p:cNvPr id="82" name="&quot;Event4&quot;"/>
          <p:cNvSpPr txBox="1"/>
          <p:nvPr/>
        </p:nvSpPr>
        <p:spPr>
          <a:xfrm rot="16200000">
            <a:off x="5524998" y="967893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Event4</a:t>
            </a:r>
            <a:endParaRPr lang="en-US" sz="1200" dirty="0"/>
          </a:p>
        </p:txBody>
      </p:sp>
      <p:sp>
        <p:nvSpPr>
          <p:cNvPr id="83" name="&quot;Match3&quot;"/>
          <p:cNvSpPr txBox="1"/>
          <p:nvPr/>
        </p:nvSpPr>
        <p:spPr>
          <a:xfrm rot="16200000">
            <a:off x="5805754" y="967896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Match3</a:t>
            </a:r>
            <a:endParaRPr lang="en-US" sz="1200" dirty="0"/>
          </a:p>
        </p:txBody>
      </p:sp>
      <p:sp>
        <p:nvSpPr>
          <p:cNvPr id="84" name="&quot;Timer3&quot;"/>
          <p:cNvSpPr txBox="1"/>
          <p:nvPr/>
        </p:nvSpPr>
        <p:spPr>
          <a:xfrm rot="16200000">
            <a:off x="6118568" y="96789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Timer3</a:t>
            </a:r>
            <a:endParaRPr lang="en-US" sz="1200" dirty="0"/>
          </a:p>
        </p:txBody>
      </p:sp>
      <p:sp>
        <p:nvSpPr>
          <p:cNvPr id="85" name="&quot;Event3&quot;"/>
          <p:cNvSpPr txBox="1"/>
          <p:nvPr/>
        </p:nvSpPr>
        <p:spPr>
          <a:xfrm rot="16200000">
            <a:off x="6439398" y="967896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Event3</a:t>
            </a:r>
            <a:endParaRPr lang="en-US" sz="1200" dirty="0"/>
          </a:p>
        </p:txBody>
      </p:sp>
      <p:sp>
        <p:nvSpPr>
          <p:cNvPr id="86" name="&quot;Match2&quot;"/>
          <p:cNvSpPr txBox="1"/>
          <p:nvPr/>
        </p:nvSpPr>
        <p:spPr>
          <a:xfrm rot="16200000">
            <a:off x="6720154" y="967896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Match2</a:t>
            </a:r>
            <a:endParaRPr lang="en-US" sz="1200" dirty="0"/>
          </a:p>
        </p:txBody>
      </p:sp>
      <p:sp>
        <p:nvSpPr>
          <p:cNvPr id="87" name="&quot;Timer2&quot;"/>
          <p:cNvSpPr txBox="1"/>
          <p:nvPr/>
        </p:nvSpPr>
        <p:spPr>
          <a:xfrm rot="16200000">
            <a:off x="7032968" y="965899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Timer2</a:t>
            </a:r>
            <a:endParaRPr lang="en-US" sz="1200" dirty="0"/>
          </a:p>
        </p:txBody>
      </p:sp>
      <p:sp>
        <p:nvSpPr>
          <p:cNvPr id="88" name="&quot;Event2&quot;"/>
          <p:cNvSpPr txBox="1"/>
          <p:nvPr/>
        </p:nvSpPr>
        <p:spPr>
          <a:xfrm rot="16200000">
            <a:off x="7353798" y="96689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Event2</a:t>
            </a:r>
            <a:endParaRPr lang="en-US" sz="1200" dirty="0"/>
          </a:p>
        </p:txBody>
      </p:sp>
      <p:sp>
        <p:nvSpPr>
          <p:cNvPr id="89" name="&quot;Match1&quot;"/>
          <p:cNvSpPr txBox="1"/>
          <p:nvPr/>
        </p:nvSpPr>
        <p:spPr>
          <a:xfrm rot="16200000">
            <a:off x="7634553" y="965898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Match1</a:t>
            </a:r>
            <a:endParaRPr lang="en-US" sz="1200" dirty="0"/>
          </a:p>
        </p:txBody>
      </p:sp>
      <p:sp>
        <p:nvSpPr>
          <p:cNvPr id="90" name="&quot;Timer1&quot;"/>
          <p:cNvSpPr txBox="1"/>
          <p:nvPr/>
        </p:nvSpPr>
        <p:spPr>
          <a:xfrm rot="16200000">
            <a:off x="7947369" y="96689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Timer1</a:t>
            </a:r>
            <a:endParaRPr lang="en-US" sz="1200" dirty="0"/>
          </a:p>
        </p:txBody>
      </p:sp>
      <p:sp>
        <p:nvSpPr>
          <p:cNvPr id="91" name="&quot;Event1&quot;"/>
          <p:cNvSpPr txBox="1"/>
          <p:nvPr/>
        </p:nvSpPr>
        <p:spPr>
          <a:xfrm rot="16200000">
            <a:off x="8268198" y="96689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Event1</a:t>
            </a:r>
            <a:endParaRPr lang="en-US" sz="1200" dirty="0"/>
          </a:p>
        </p:txBody>
      </p:sp>
      <p:sp>
        <p:nvSpPr>
          <p:cNvPr id="8" name="&quot;Priority&quot;"/>
          <p:cNvSpPr txBox="1"/>
          <p:nvPr/>
        </p:nvSpPr>
        <p:spPr>
          <a:xfrm>
            <a:off x="6441917" y="7620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12" name="--&gt;Priority"/>
          <p:cNvSpPr/>
          <p:nvPr/>
        </p:nvSpPr>
        <p:spPr>
          <a:xfrm>
            <a:off x="7457341" y="152400"/>
            <a:ext cx="585422" cy="228600"/>
          </a:xfrm>
          <a:prstGeom prst="rightArrow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--Divider2-1"/>
          <p:cNvCxnSpPr/>
          <p:nvPr/>
        </p:nvCxnSpPr>
        <p:spPr>
          <a:xfrm>
            <a:off x="7848600" y="781022"/>
            <a:ext cx="0" cy="68380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--Divider3-2"/>
          <p:cNvCxnSpPr/>
          <p:nvPr/>
        </p:nvCxnSpPr>
        <p:spPr>
          <a:xfrm>
            <a:off x="6934200" y="779025"/>
            <a:ext cx="0" cy="68380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--Divider4-3"/>
          <p:cNvCxnSpPr/>
          <p:nvPr/>
        </p:nvCxnSpPr>
        <p:spPr>
          <a:xfrm>
            <a:off x="6019800" y="779024"/>
            <a:ext cx="0" cy="68380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--&gt;TriggerM4"/>
          <p:cNvSpPr/>
          <p:nvPr/>
        </p:nvSpPr>
        <p:spPr>
          <a:xfrm rot="16200000">
            <a:off x="4839891" y="1713310"/>
            <a:ext cx="802309" cy="271290"/>
          </a:xfrm>
          <a:prstGeom prst="rightArrow">
            <a:avLst/>
          </a:prstGeom>
          <a:solidFill>
            <a:schemeClr val="accent2"/>
          </a:solidFill>
          <a:ln w="254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[]-Match4(1)"/>
          <p:cNvSpPr/>
          <p:nvPr/>
        </p:nvSpPr>
        <p:spPr>
          <a:xfrm>
            <a:off x="51193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--&gt;TriggerE4"/>
          <p:cNvSpPr/>
          <p:nvPr/>
        </p:nvSpPr>
        <p:spPr>
          <a:xfrm rot="16200000">
            <a:off x="5449491" y="1730336"/>
            <a:ext cx="802309" cy="271290"/>
          </a:xfrm>
          <a:prstGeom prst="rightArrow">
            <a:avLst/>
          </a:prstGeom>
          <a:solidFill>
            <a:schemeClr val="accent2"/>
          </a:solidFill>
          <a:ln w="254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[]-Event4(1)"/>
          <p:cNvSpPr/>
          <p:nvPr/>
        </p:nvSpPr>
        <p:spPr>
          <a:xfrm>
            <a:off x="57150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--&gt;TriggerT3"/>
          <p:cNvSpPr/>
          <p:nvPr/>
        </p:nvSpPr>
        <p:spPr>
          <a:xfrm rot="16200000">
            <a:off x="6072991" y="1730336"/>
            <a:ext cx="802309" cy="271290"/>
          </a:xfrm>
          <a:prstGeom prst="rightArrow">
            <a:avLst/>
          </a:prstGeom>
          <a:solidFill>
            <a:schemeClr val="accent2"/>
          </a:solidFill>
          <a:ln w="254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[]-Timer3(1)"/>
          <p:cNvSpPr/>
          <p:nvPr/>
        </p:nvSpPr>
        <p:spPr>
          <a:xfrm>
            <a:off x="6324600" y="457200"/>
            <a:ext cx="304800" cy="30480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&quot;Trigger Register&quot;"/>
          <p:cNvSpPr txBox="1"/>
          <p:nvPr/>
        </p:nvSpPr>
        <p:spPr>
          <a:xfrm>
            <a:off x="3124198" y="424934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Register</a:t>
            </a:r>
            <a:endParaRPr lang="en-US" dirty="0"/>
          </a:p>
        </p:txBody>
      </p:sp>
      <p:sp>
        <p:nvSpPr>
          <p:cNvPr id="100" name="()-HavingM4"/>
          <p:cNvSpPr/>
          <p:nvPr/>
        </p:nvSpPr>
        <p:spPr>
          <a:xfrm>
            <a:off x="2057400" y="609600"/>
            <a:ext cx="2341685" cy="1143000"/>
          </a:xfrm>
          <a:prstGeom prst="wedgeRoundRectCallout">
            <a:avLst>
              <a:gd name="adj1" fmla="val 78186"/>
              <a:gd name="adj2" fmla="val -43458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Having completed running Match4’s ISR, the bit is cleared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()-NextT3"/>
          <p:cNvSpPr/>
          <p:nvPr/>
        </p:nvSpPr>
        <p:spPr>
          <a:xfrm>
            <a:off x="6172201" y="2705100"/>
            <a:ext cx="1995100" cy="647700"/>
          </a:xfrm>
          <a:prstGeom prst="wedgeRoundRectCallout">
            <a:avLst>
              <a:gd name="adj1" fmla="val -34986"/>
              <a:gd name="adj2" fmla="val -150370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Next in line to run is Timer3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()-HavingT3"/>
          <p:cNvSpPr/>
          <p:nvPr/>
        </p:nvSpPr>
        <p:spPr>
          <a:xfrm>
            <a:off x="6888957" y="1600200"/>
            <a:ext cx="2156681" cy="990600"/>
          </a:xfrm>
          <a:prstGeom prst="wedgeRoundRectCallout">
            <a:avLst>
              <a:gd name="adj1" fmla="val -64748"/>
              <a:gd name="adj2" fmla="val -131406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Having completed running Timer3’s ISR, the bit is cleared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3" name="()-NextE4"/>
          <p:cNvSpPr/>
          <p:nvPr/>
        </p:nvSpPr>
        <p:spPr>
          <a:xfrm>
            <a:off x="2895600" y="952500"/>
            <a:ext cx="1995100" cy="647700"/>
          </a:xfrm>
          <a:prstGeom prst="wedgeRoundRectCallout">
            <a:avLst>
              <a:gd name="adj1" fmla="val 96304"/>
              <a:gd name="adj2" fmla="val 106983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Next in line to run is Event4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P-Event4's ISR"/>
          <p:cNvSpPr>
            <a:spLocks noChangeAspect="1"/>
          </p:cNvSpPr>
          <p:nvPr/>
        </p:nvSpPr>
        <p:spPr>
          <a:xfrm>
            <a:off x="6959658" y="4419600"/>
            <a:ext cx="1168283" cy="106825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Event4’s ISR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cxnSp>
        <p:nvCxnSpPr>
          <p:cNvPr id="105" name="--&gt; ScanE4"/>
          <p:cNvCxnSpPr/>
          <p:nvPr/>
        </p:nvCxnSpPr>
        <p:spPr>
          <a:xfrm>
            <a:off x="6858000" y="4076700"/>
            <a:ext cx="0" cy="1411153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()-HavingE4"/>
          <p:cNvSpPr/>
          <p:nvPr/>
        </p:nvSpPr>
        <p:spPr>
          <a:xfrm>
            <a:off x="6338500" y="1600200"/>
            <a:ext cx="2156681" cy="990600"/>
          </a:xfrm>
          <a:prstGeom prst="wedgeRoundRectCallout">
            <a:avLst>
              <a:gd name="adj1" fmla="val -64748"/>
              <a:gd name="adj2" fmla="val -131406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Having completed running Event4’s ISR, the bit is cleared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8" name="&quot;High&quot;"/>
          <p:cNvSpPr txBox="1"/>
          <p:nvPr/>
        </p:nvSpPr>
        <p:spPr>
          <a:xfrm>
            <a:off x="8040251" y="8786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09" name="&quot;Low&quot;"/>
          <p:cNvSpPr txBox="1"/>
          <p:nvPr/>
        </p:nvSpPr>
        <p:spPr>
          <a:xfrm>
            <a:off x="5092280" y="87868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10" name="--&gt;Priority"/>
          <p:cNvSpPr/>
          <p:nvPr/>
        </p:nvSpPr>
        <p:spPr>
          <a:xfrm>
            <a:off x="5781675" y="146566"/>
            <a:ext cx="585422" cy="228600"/>
          </a:xfrm>
          <a:prstGeom prst="rightArrow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9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 animBg="1"/>
      <p:bldP spid="30" grpId="1" animBg="1"/>
      <p:bldP spid="34" grpId="0" animBg="1"/>
      <p:bldP spid="39" grpId="0" animBg="1"/>
      <p:bldP spid="39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6" grpId="0" animBg="1"/>
      <p:bldP spid="10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Memory Structure Members</a:t>
            </a:r>
          </a:p>
          <a:p>
            <a:pPr lvl="1"/>
            <a:r>
              <a:rPr lang="en-US" dirty="0" smtClean="0"/>
              <a:t>All readable/writable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HasRun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(bit) – ON if ISR has run at</a:t>
            </a:r>
            <a:br>
              <a:rPr lang="en-US" dirty="0" smtClean="0"/>
            </a:br>
            <a:r>
              <a:rPr lang="en-US" dirty="0" smtClean="0"/>
              <a:t> least one time since last</a:t>
            </a:r>
            <a:br>
              <a:rPr lang="en-US" dirty="0" smtClean="0"/>
            </a:br>
            <a:r>
              <a:rPr lang="en-US" dirty="0" smtClean="0"/>
              <a:t> Program-to-Run transition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.Inhibit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(bit)</a:t>
            </a:r>
          </a:p>
          <a:p>
            <a:pPr lvl="2"/>
            <a:r>
              <a:rPr lang="en-US" dirty="0" smtClean="0"/>
              <a:t>Set ON to prevent ISR from being</a:t>
            </a:r>
            <a:br>
              <a:rPr lang="en-US" dirty="0" smtClean="0"/>
            </a:br>
            <a:r>
              <a:rPr lang="en-US" dirty="0" smtClean="0"/>
              <a:t> executed when interrupt trigger occurs</a:t>
            </a:r>
          </a:p>
          <a:p>
            <a:pPr lvl="2"/>
            <a:r>
              <a:rPr lang="en-US" dirty="0" smtClean="0"/>
              <a:t>Reset OFF to </a:t>
            </a:r>
            <a:r>
              <a:rPr lang="en-US" dirty="0" err="1" smtClean="0"/>
              <a:t>reenable</a:t>
            </a:r>
            <a:r>
              <a:rPr lang="en-US" dirty="0" smtClean="0"/>
              <a:t> ISR to run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RunCounter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(unsigned word) –</a:t>
            </a:r>
            <a:br>
              <a:rPr lang="en-US" dirty="0" smtClean="0"/>
            </a:br>
            <a:r>
              <a:rPr lang="en-US" dirty="0" smtClean="0"/>
              <a:t> number of times ISR has run since</a:t>
            </a:r>
            <a:br>
              <a:rPr lang="en-US" dirty="0" smtClean="0"/>
            </a:br>
            <a:r>
              <a:rPr lang="en-US" dirty="0" smtClean="0"/>
              <a:t> last Program-to-Run transition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.Latency </a:t>
            </a:r>
            <a:r>
              <a:rPr lang="en-US" dirty="0" smtClean="0"/>
              <a:t>(unsigned word) – time in ̲µsec from when the trigger happened to when the ISR is executed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ExecutionTime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(unsigned word) – time in µsec it takes the ISR to run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Basics)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IS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45" y="1233425"/>
            <a:ext cx="3621881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919" y="2019300"/>
            <a:ext cx="2590800" cy="276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90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219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Instructions especially designed for ISRs:</a:t>
            </a:r>
          </a:p>
          <a:p>
            <a:pPr lvl="1"/>
            <a:r>
              <a:rPr lang="en-US" dirty="0" smtClean="0"/>
              <a:t>These change the state of the specified bit immediately instead of waiting to change the bit as part of the normal I/O scan between scans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OUTI</a:t>
            </a:r>
            <a:r>
              <a:rPr lang="en-US" dirty="0" smtClean="0">
                <a:solidFill>
                  <a:srgbClr val="00B050"/>
                </a:solidFill>
              </a:rPr>
              <a:t> – Output Immediate Coil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RSTI</a:t>
            </a:r>
            <a:r>
              <a:rPr lang="en-US" dirty="0" smtClean="0">
                <a:solidFill>
                  <a:srgbClr val="00B050"/>
                </a:solidFill>
              </a:rPr>
              <a:t> – Reset Immediate Bit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SETI</a:t>
            </a:r>
            <a:r>
              <a:rPr lang="en-US" dirty="0" smtClean="0">
                <a:solidFill>
                  <a:srgbClr val="00B050"/>
                </a:solidFill>
              </a:rPr>
              <a:t> – Set Immediate Bit</a:t>
            </a:r>
          </a:p>
          <a:p>
            <a:pPr lvl="1"/>
            <a:r>
              <a:rPr lang="en-US" dirty="0" smtClean="0"/>
              <a:t>Immediate instructions take more time because they write to the image register &amp; directly to I/O</a:t>
            </a:r>
            <a:endParaRPr lang="en-US" dirty="0"/>
          </a:p>
          <a:p>
            <a:pPr lvl="2"/>
            <a:r>
              <a:rPr lang="en-US" dirty="0" smtClean="0"/>
              <a:t>For example: </a:t>
            </a:r>
          </a:p>
          <a:p>
            <a:pPr lvl="3"/>
            <a:r>
              <a:rPr lang="en-US" b="1" dirty="0" smtClean="0">
                <a:solidFill>
                  <a:srgbClr val="00B050"/>
                </a:solidFill>
              </a:rPr>
              <a:t>OUTI  Y0</a:t>
            </a:r>
            <a:r>
              <a:rPr lang="en-US" dirty="0" smtClean="0"/>
              <a:t> takes </a:t>
            </a:r>
            <a:r>
              <a:rPr lang="en-US" b="1" dirty="0" smtClean="0"/>
              <a:t>6-7µs</a:t>
            </a:r>
            <a:r>
              <a:rPr lang="en-US" dirty="0" smtClean="0"/>
              <a:t> </a:t>
            </a:r>
          </a:p>
          <a:p>
            <a:pPr lvl="3"/>
            <a:r>
              <a:rPr lang="en-US" b="1" dirty="0" smtClean="0">
                <a:solidFill>
                  <a:srgbClr val="00B050"/>
                </a:solidFill>
              </a:rPr>
              <a:t>OUT  Y0</a:t>
            </a:r>
            <a:r>
              <a:rPr lang="en-US" dirty="0" smtClean="0"/>
              <a:t> takes </a:t>
            </a:r>
            <a:r>
              <a:rPr lang="en-US" b="1" dirty="0" smtClean="0"/>
              <a:t>1-2µs</a:t>
            </a:r>
            <a:endParaRPr lang="en-US" dirty="0"/>
          </a:p>
          <a:p>
            <a:pPr lvl="1"/>
            <a:r>
              <a:rPr lang="en-US" dirty="0" smtClean="0"/>
              <a:t>Termination scan:</a:t>
            </a:r>
          </a:p>
          <a:p>
            <a:pPr lvl="2"/>
            <a:r>
              <a:rPr lang="en-US" dirty="0" smtClean="0"/>
              <a:t>If used in ISR or Subroutine, no termination logic</a:t>
            </a:r>
          </a:p>
          <a:p>
            <a:pPr lvl="2"/>
            <a:r>
              <a:rPr lang="en-US" dirty="0" smtClean="0"/>
              <a:t>If used in Program, Task or Stage, normal termination logic executed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ISRs </a:t>
            </a:r>
            <a:r>
              <a:rPr lang="en-US" sz="3200" dirty="0" smtClean="0"/>
              <a:t>(Instructions)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[] CodeBlocks"/>
          <p:cNvSpPr/>
          <p:nvPr/>
        </p:nvSpPr>
        <p:spPr>
          <a:xfrm>
            <a:off x="1532273" y="2541021"/>
            <a:ext cx="1431255" cy="24617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 Blocks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[] ReadInputs"/>
          <p:cNvSpPr/>
          <p:nvPr/>
        </p:nvSpPr>
        <p:spPr>
          <a:xfrm>
            <a:off x="1532273" y="1853417"/>
            <a:ext cx="1431255" cy="6870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 Inputs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[] WriteOutputs"/>
          <p:cNvSpPr/>
          <p:nvPr/>
        </p:nvSpPr>
        <p:spPr>
          <a:xfrm>
            <a:off x="1532273" y="5002779"/>
            <a:ext cx="1431255" cy="6870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Write Outputs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[] Input1"/>
          <p:cNvSpPr/>
          <p:nvPr/>
        </p:nvSpPr>
        <p:spPr>
          <a:xfrm>
            <a:off x="6191250" y="1549218"/>
            <a:ext cx="304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[] Input2"/>
          <p:cNvSpPr/>
          <p:nvPr/>
        </p:nvSpPr>
        <p:spPr>
          <a:xfrm>
            <a:off x="6496050" y="1549218"/>
            <a:ext cx="304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[] Input3"/>
          <p:cNvSpPr/>
          <p:nvPr/>
        </p:nvSpPr>
        <p:spPr>
          <a:xfrm>
            <a:off x="6800850" y="1549218"/>
            <a:ext cx="304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&quot;Real Inputs&quot;"/>
          <p:cNvSpPr txBox="1"/>
          <p:nvPr/>
        </p:nvSpPr>
        <p:spPr>
          <a:xfrm>
            <a:off x="5905500" y="1179886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Real Inputs</a:t>
            </a:r>
            <a:endParaRPr lang="en-US" dirty="0"/>
          </a:p>
        </p:txBody>
      </p:sp>
      <p:sp>
        <p:nvSpPr>
          <p:cNvPr id="34" name="[] Output1"/>
          <p:cNvSpPr/>
          <p:nvPr/>
        </p:nvSpPr>
        <p:spPr>
          <a:xfrm>
            <a:off x="6191250" y="5105400"/>
            <a:ext cx="3048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[] Output2"/>
          <p:cNvSpPr/>
          <p:nvPr/>
        </p:nvSpPr>
        <p:spPr>
          <a:xfrm>
            <a:off x="6496050" y="5105400"/>
            <a:ext cx="3048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[] Output3"/>
          <p:cNvSpPr/>
          <p:nvPr/>
        </p:nvSpPr>
        <p:spPr>
          <a:xfrm>
            <a:off x="6800850" y="5105400"/>
            <a:ext cx="3048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&quot;Real Outputs&quot;"/>
          <p:cNvSpPr txBox="1"/>
          <p:nvPr/>
        </p:nvSpPr>
        <p:spPr>
          <a:xfrm>
            <a:off x="5805487" y="4717029"/>
            <a:ext cx="168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Real Outputs</a:t>
            </a:r>
            <a:endParaRPr lang="en-US" dirty="0"/>
          </a:p>
        </p:txBody>
      </p:sp>
      <p:sp>
        <p:nvSpPr>
          <p:cNvPr id="43" name="[] ImageRegOUT"/>
          <p:cNvSpPr/>
          <p:nvPr/>
        </p:nvSpPr>
        <p:spPr>
          <a:xfrm>
            <a:off x="4048125" y="3694167"/>
            <a:ext cx="1143000" cy="10419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 Register</a:t>
            </a:r>
          </a:p>
          <a:p>
            <a:pPr algn="ctr"/>
            <a:r>
              <a:rPr lang="en-US" dirty="0" smtClean="0"/>
              <a:t>(OUTs)</a:t>
            </a:r>
            <a:endParaRPr lang="en-US" dirty="0"/>
          </a:p>
        </p:txBody>
      </p:sp>
      <p:sp>
        <p:nvSpPr>
          <p:cNvPr id="38" name="[] ImageRegIN"/>
          <p:cNvSpPr/>
          <p:nvPr/>
        </p:nvSpPr>
        <p:spPr>
          <a:xfrm>
            <a:off x="4048125" y="2651751"/>
            <a:ext cx="1143000" cy="104241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 Register</a:t>
            </a:r>
          </a:p>
          <a:p>
            <a:pPr algn="ctr"/>
            <a:r>
              <a:rPr lang="en-US" dirty="0" smtClean="0"/>
              <a:t>(INs)</a:t>
            </a:r>
            <a:endParaRPr lang="en-US" dirty="0"/>
          </a:p>
        </p:txBody>
      </p:sp>
      <p:sp>
        <p:nvSpPr>
          <p:cNvPr id="40" name="[] H-CodeBlocks"/>
          <p:cNvSpPr/>
          <p:nvPr/>
        </p:nvSpPr>
        <p:spPr>
          <a:xfrm>
            <a:off x="1532272" y="2541021"/>
            <a:ext cx="1431255" cy="246175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Blocks</a:t>
            </a:r>
            <a:endParaRPr lang="en-US" dirty="0"/>
          </a:p>
        </p:txBody>
      </p:sp>
      <p:sp>
        <p:nvSpPr>
          <p:cNvPr id="41" name="[] H-ReadInputs"/>
          <p:cNvSpPr/>
          <p:nvPr/>
        </p:nvSpPr>
        <p:spPr>
          <a:xfrm>
            <a:off x="1532272" y="1853417"/>
            <a:ext cx="1431255" cy="68700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Inputs</a:t>
            </a:r>
            <a:endParaRPr lang="en-US" dirty="0"/>
          </a:p>
        </p:txBody>
      </p:sp>
      <p:sp>
        <p:nvSpPr>
          <p:cNvPr id="42" name="[] H-WriteOutputs"/>
          <p:cNvSpPr/>
          <p:nvPr/>
        </p:nvSpPr>
        <p:spPr>
          <a:xfrm>
            <a:off x="1532272" y="5002779"/>
            <a:ext cx="1431255" cy="68700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Outputs</a:t>
            </a:r>
            <a:endParaRPr lang="en-US" dirty="0"/>
          </a:p>
        </p:txBody>
      </p:sp>
      <p:pic>
        <p:nvPicPr>
          <p:cNvPr id="3074" name="P-OUT Y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742121"/>
            <a:ext cx="9715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&quot;Normal&quot;"/>
          <p:cNvSpPr txBox="1"/>
          <p:nvPr/>
        </p:nvSpPr>
        <p:spPr>
          <a:xfrm>
            <a:off x="609600" y="1447800"/>
            <a:ext cx="235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PLC Scan</a:t>
            </a:r>
            <a:endParaRPr lang="en-US" dirty="0"/>
          </a:p>
        </p:txBody>
      </p:sp>
      <p:cxnSp>
        <p:nvCxnSpPr>
          <p:cNvPr id="11" name="&lt;--ReadInputs"/>
          <p:cNvCxnSpPr/>
          <p:nvPr/>
        </p:nvCxnSpPr>
        <p:spPr>
          <a:xfrm flipH="1">
            <a:off x="5334000" y="2540420"/>
            <a:ext cx="685800" cy="482689"/>
          </a:xfrm>
          <a:prstGeom prst="straightConnector1">
            <a:avLst/>
          </a:prstGeom>
          <a:ln w="1016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&lt;--Input"/>
          <p:cNvCxnSpPr/>
          <p:nvPr/>
        </p:nvCxnSpPr>
        <p:spPr>
          <a:xfrm flipH="1" flipV="1">
            <a:off x="3048000" y="2651752"/>
            <a:ext cx="838200" cy="777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&lt;--Input"/>
          <p:cNvCxnSpPr/>
          <p:nvPr/>
        </p:nvCxnSpPr>
        <p:spPr>
          <a:xfrm flipH="1" flipV="1">
            <a:off x="3048000" y="2895600"/>
            <a:ext cx="838200" cy="18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&lt;--Input"/>
          <p:cNvCxnSpPr/>
          <p:nvPr/>
        </p:nvCxnSpPr>
        <p:spPr>
          <a:xfrm flipH="1">
            <a:off x="3048000" y="3304096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&lt;--Input"/>
          <p:cNvCxnSpPr/>
          <p:nvPr/>
        </p:nvCxnSpPr>
        <p:spPr>
          <a:xfrm flipH="1">
            <a:off x="3048000" y="3505200"/>
            <a:ext cx="8382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&lt;--Input"/>
          <p:cNvCxnSpPr/>
          <p:nvPr/>
        </p:nvCxnSpPr>
        <p:spPr>
          <a:xfrm flipH="1">
            <a:off x="3048000" y="2895600"/>
            <a:ext cx="838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&lt;--Input"/>
          <p:cNvCxnSpPr/>
          <p:nvPr/>
        </p:nvCxnSpPr>
        <p:spPr>
          <a:xfrm flipH="1">
            <a:off x="3048000" y="3638550"/>
            <a:ext cx="838200" cy="1078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--&gt; Output"/>
          <p:cNvCxnSpPr/>
          <p:nvPr/>
        </p:nvCxnSpPr>
        <p:spPr>
          <a:xfrm>
            <a:off x="3048000" y="2742121"/>
            <a:ext cx="914400" cy="137267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--&gt; Output"/>
          <p:cNvCxnSpPr/>
          <p:nvPr/>
        </p:nvCxnSpPr>
        <p:spPr>
          <a:xfrm>
            <a:off x="3048000" y="3172959"/>
            <a:ext cx="914400" cy="132284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--&gt; Output"/>
          <p:cNvCxnSpPr/>
          <p:nvPr/>
        </p:nvCxnSpPr>
        <p:spPr>
          <a:xfrm>
            <a:off x="3048000" y="3638550"/>
            <a:ext cx="914400" cy="19582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--&gt; Output"/>
          <p:cNvCxnSpPr/>
          <p:nvPr/>
        </p:nvCxnSpPr>
        <p:spPr>
          <a:xfrm flipV="1">
            <a:off x="3048000" y="4215123"/>
            <a:ext cx="914400" cy="12827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--&gt; Output"/>
          <p:cNvCxnSpPr/>
          <p:nvPr/>
        </p:nvCxnSpPr>
        <p:spPr>
          <a:xfrm flipV="1">
            <a:off x="3048000" y="4648200"/>
            <a:ext cx="914400" cy="8788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--&gt;WriteOutputs"/>
          <p:cNvCxnSpPr/>
          <p:nvPr/>
        </p:nvCxnSpPr>
        <p:spPr>
          <a:xfrm>
            <a:off x="5410200" y="4648200"/>
            <a:ext cx="609600" cy="609600"/>
          </a:xfrm>
          <a:prstGeom prst="straightConnector1">
            <a:avLst/>
          </a:prstGeom>
          <a:ln w="1016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&quot;Immediate&quot;"/>
          <p:cNvSpPr txBox="1"/>
          <p:nvPr/>
        </p:nvSpPr>
        <p:spPr>
          <a:xfrm>
            <a:off x="617871" y="1447800"/>
            <a:ext cx="4935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PLC Scan w/Immediate Instruction</a:t>
            </a:r>
            <a:endParaRPr lang="en-US" dirty="0"/>
          </a:p>
        </p:txBody>
      </p:sp>
      <p:pic>
        <p:nvPicPr>
          <p:cNvPr id="3075" name="P-OUTI Y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770696"/>
            <a:ext cx="971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5" name="--&gt;OUTI1"/>
          <p:cNvCxnSpPr/>
          <p:nvPr/>
        </p:nvCxnSpPr>
        <p:spPr>
          <a:xfrm>
            <a:off x="2438400" y="3172959"/>
            <a:ext cx="1524000" cy="789441"/>
          </a:xfrm>
          <a:prstGeom prst="straightConnector1">
            <a:avLst/>
          </a:prstGeom>
          <a:ln w="539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--&gt;OUTI2"/>
          <p:cNvCxnSpPr/>
          <p:nvPr/>
        </p:nvCxnSpPr>
        <p:spPr>
          <a:xfrm>
            <a:off x="5257800" y="3962400"/>
            <a:ext cx="838200" cy="1447800"/>
          </a:xfrm>
          <a:prstGeom prst="straightConnector1">
            <a:avLst/>
          </a:prstGeom>
          <a:ln w="539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()-OUTI"/>
          <p:cNvSpPr/>
          <p:nvPr/>
        </p:nvSpPr>
        <p:spPr>
          <a:xfrm>
            <a:off x="409575" y="4045648"/>
            <a:ext cx="2028825" cy="907352"/>
          </a:xfrm>
          <a:prstGeom prst="wedgeRoundRectCallout">
            <a:avLst>
              <a:gd name="adj1" fmla="val 35505"/>
              <a:gd name="adj2" fmla="val -142203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OUTI Encountered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()-Y0Image"/>
          <p:cNvSpPr/>
          <p:nvPr/>
        </p:nvSpPr>
        <p:spPr>
          <a:xfrm>
            <a:off x="1876425" y="4636198"/>
            <a:ext cx="2028825" cy="907352"/>
          </a:xfrm>
          <a:prstGeom prst="wedgeRoundRectCallout">
            <a:avLst>
              <a:gd name="adj1" fmla="val 35505"/>
              <a:gd name="adj2" fmla="val -142203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Y0 in Image Register is updated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()-Y0Real"/>
          <p:cNvSpPr/>
          <p:nvPr/>
        </p:nvSpPr>
        <p:spPr>
          <a:xfrm>
            <a:off x="6381750" y="3371909"/>
            <a:ext cx="2028825" cy="907352"/>
          </a:xfrm>
          <a:prstGeom prst="wedgeRoundRectCallout">
            <a:avLst>
              <a:gd name="adj1" fmla="val -92195"/>
              <a:gd name="adj2" fmla="val 67749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Y0 in the real world output is written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()-CodeImage"/>
          <p:cNvSpPr/>
          <p:nvPr/>
        </p:nvSpPr>
        <p:spPr>
          <a:xfrm>
            <a:off x="3795712" y="1363456"/>
            <a:ext cx="2028825" cy="907352"/>
          </a:xfrm>
          <a:prstGeom prst="wedgeRoundRectCallout">
            <a:avLst>
              <a:gd name="adj1" fmla="val -57453"/>
              <a:gd name="adj2" fmla="val 124436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 blocks only read/write Image Register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9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0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500"/>
                            </p:stCondLst>
                            <p:childTnLst>
                              <p:par>
                                <p:cTn id="1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"/>
                            </p:stCondLst>
                            <p:childTnLst>
                              <p:par>
                                <p:cTn id="2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000"/>
                            </p:stCondLst>
                            <p:childTnLst>
                              <p:par>
                                <p:cTn id="3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"/>
                            </p:stCondLst>
                            <p:childTnLst>
                              <p:par>
                                <p:cTn id="3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"/>
                            </p:stCondLst>
                            <p:childTnLst>
                              <p:par>
                                <p:cTn id="3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500"/>
                            </p:stCondLst>
                            <p:childTnLst>
                              <p:par>
                                <p:cTn id="3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00"/>
                            </p:stCondLst>
                            <p:childTnLst>
                              <p:par>
                                <p:cTn id="3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500"/>
                            </p:stCondLst>
                            <p:childTnLst>
                              <p:par>
                                <p:cTn id="3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2000"/>
                            </p:stCondLst>
                            <p:childTnLst>
                              <p:par>
                                <p:cTn id="3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2500"/>
                            </p:stCondLst>
                            <p:childTnLst>
                              <p:par>
                                <p:cTn id="3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3000"/>
                            </p:stCondLst>
                            <p:childTnLst>
                              <p:par>
                                <p:cTn id="3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3500"/>
                            </p:stCondLst>
                            <p:childTnLst>
                              <p:par>
                                <p:cTn id="3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500"/>
                            </p:stCondLst>
                            <p:childTnLst>
                              <p:par>
                                <p:cTn id="4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  <p:bldP spid="19" grpId="0" animBg="1"/>
      <p:bldP spid="20" grpId="0" animBg="1"/>
      <p:bldP spid="6" grpId="0" animBg="1"/>
      <p:bldP spid="29" grpId="0" animBg="1"/>
      <p:bldP spid="31" grpId="0" animBg="1"/>
      <p:bldP spid="8" grpId="0"/>
      <p:bldP spid="34" grpId="0" animBg="1"/>
      <p:bldP spid="35" grpId="0" animBg="1"/>
      <p:bldP spid="36" grpId="0" animBg="1"/>
      <p:bldP spid="37" grpId="0"/>
      <p:bldP spid="43" grpId="0" animBg="1"/>
      <p:bldP spid="38" grpId="0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9" grpId="0"/>
      <p:bldP spid="9" grpId="1"/>
      <p:bldP spid="73" grpId="0"/>
      <p:bldP spid="2059" grpId="0" animBg="1"/>
      <p:bldP spid="2059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158291</TotalTime>
  <Words>355</Words>
  <Application>Microsoft Office PowerPoint</Application>
  <PresentationFormat>On-screen Show (4:3)</PresentationFormat>
  <Paragraphs>110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BRX Technical Training</vt:lpstr>
      <vt:lpstr>ISRs (The Basics)</vt:lpstr>
      <vt:lpstr>ISRs</vt:lpstr>
      <vt:lpstr>ISRs (The Basics)</vt:lpstr>
      <vt:lpstr>ISRs (Instructions)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1071</cp:revision>
  <dcterms:created xsi:type="dcterms:W3CDTF">2014-08-20T17:24:46Z</dcterms:created>
  <dcterms:modified xsi:type="dcterms:W3CDTF">2017-01-31T20:32:28Z</dcterms:modified>
</cp:coreProperties>
</file>